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2" r:id="rId1"/>
    <p:sldMasterId id="2147483674" r:id="rId2"/>
  </p:sldMasterIdLst>
  <p:notesMasterIdLst>
    <p:notesMasterId r:id="rId16"/>
  </p:notesMasterIdLst>
  <p:sldIdLst>
    <p:sldId id="271" r:id="rId3"/>
    <p:sldId id="259" r:id="rId4"/>
    <p:sldId id="261" r:id="rId5"/>
    <p:sldId id="262" r:id="rId6"/>
    <p:sldId id="263" r:id="rId7"/>
    <p:sldId id="277" r:id="rId8"/>
    <p:sldId id="276" r:id="rId9"/>
    <p:sldId id="274" r:id="rId10"/>
    <p:sldId id="275" r:id="rId11"/>
    <p:sldId id="267" r:id="rId12"/>
    <p:sldId id="278" r:id="rId13"/>
    <p:sldId id="269" r:id="rId14"/>
    <p:sldId id="272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774" userDrawn="1">
          <p15:clr>
            <a:srgbClr val="A4A3A4"/>
          </p15:clr>
        </p15:guide>
        <p15:guide id="4" pos="314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rtlett, Iain" initials="BI" lastIdx="31" clrIdx="0"/>
  <p:cmAuthor id="1" name="ST, Springer Healthcare" initials="ST" lastIdx="24" clrIdx="1"/>
  <p:cmAuthor id="2" name="MC, Springer Healthcare" initials="MC" lastIdx="1" clrIdx="2"/>
  <p:cmAuthor id="3" name="Cartmale, Amanda J" initials="CAJ" lastIdx="10" clrIdx="3"/>
  <p:cmAuthor id="4" name="Heather Pryor" initials="HP" lastIdx="6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344"/>
    <a:srgbClr val="4472C4"/>
    <a:srgbClr val="EE7202"/>
    <a:srgbClr val="E3AFD1"/>
    <a:srgbClr val="00ACE9"/>
    <a:srgbClr val="D2ADC4"/>
    <a:srgbClr val="00ACEA"/>
    <a:srgbClr val="92A0B0"/>
    <a:srgbClr val="9DA1A6"/>
    <a:srgbClr val="65C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0353" autoAdjust="0"/>
  </p:normalViewPr>
  <p:slideViewPr>
    <p:cSldViewPr snapToGrid="0" snapToObjects="1">
      <p:cViewPr varScale="1">
        <p:scale>
          <a:sx n="90" d="100"/>
          <a:sy n="90" d="100"/>
        </p:scale>
        <p:origin x="-2124" y="-114"/>
      </p:cViewPr>
      <p:guideLst>
        <p:guide orient="horz" pos="2160"/>
        <p:guide orient="horz" pos="1774"/>
        <p:guide pos="2880"/>
        <p:guide pos="314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099590673923776E-2"/>
          <c:y val="0"/>
          <c:w val="0.93380081865215248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ACE9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2AB-45E1-8006-3D8D40E78E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2099840"/>
        <c:axId val="152105728"/>
      </c:barChart>
      <c:catAx>
        <c:axId val="1520998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2105728"/>
        <c:crosses val="autoZero"/>
        <c:auto val="1"/>
        <c:lblAlgn val="ctr"/>
        <c:lblOffset val="100"/>
        <c:noMultiLvlLbl val="0"/>
      </c:catAx>
      <c:valAx>
        <c:axId val="15210572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52099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099590673923776E-2"/>
          <c:y val="0"/>
          <c:w val="0.93380081865215248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ACE9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2AB-45E1-8006-3D8D40E78E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2AB-45E1-8006-3D8D40E78E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747008"/>
        <c:axId val="44761088"/>
      </c:barChart>
      <c:catAx>
        <c:axId val="447470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4761088"/>
        <c:crosses val="autoZero"/>
        <c:auto val="1"/>
        <c:lblAlgn val="ctr"/>
        <c:lblOffset val="100"/>
        <c:noMultiLvlLbl val="0"/>
      </c:catAx>
      <c:valAx>
        <c:axId val="4476108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474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099590673923776E-2"/>
          <c:y val="0"/>
          <c:w val="0.93380081865215248"/>
          <c:h val="1"/>
        </c:manualLayout>
      </c:layout>
      <c:barChart>
        <c:barDir val="bar"/>
        <c:grouping val="percent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989056"/>
        <c:axId val="39133568"/>
      </c:barChart>
      <c:catAx>
        <c:axId val="449890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9133568"/>
        <c:crosses val="autoZero"/>
        <c:auto val="1"/>
        <c:lblAlgn val="ctr"/>
        <c:lblOffset val="100"/>
        <c:noMultiLvlLbl val="0"/>
      </c:catAx>
      <c:valAx>
        <c:axId val="3913356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4989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291000395572269E-2"/>
          <c:y val="0"/>
          <c:w val="0.93380081865215248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ACE9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2AB-45E1-8006-3D8D40E78E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2AB-45E1-8006-3D8D40E78E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811200"/>
        <c:axId val="45812736"/>
      </c:barChart>
      <c:catAx>
        <c:axId val="458112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5812736"/>
        <c:crosses val="autoZero"/>
        <c:auto val="1"/>
        <c:lblAlgn val="ctr"/>
        <c:lblOffset val="100"/>
        <c:noMultiLvlLbl val="0"/>
      </c:catAx>
      <c:valAx>
        <c:axId val="4581273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5811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067480695347868E-2"/>
          <c:y val="5.0012886429814003E-2"/>
          <c:w val="0.90821915376519968"/>
          <c:h val="0.650489499713593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rgbClr val="00ACE9"/>
            </a:solidFill>
          </c:spPr>
          <c:invertIfNegative val="0"/>
          <c:cat>
            <c:numRef>
              <c:f>Sheet1!$C$2:$C$7</c:f>
              <c:numCache>
                <c:formatCode>General</c:formatCode>
                <c:ptCount val="6"/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1.4</c:v>
                </c:pt>
                <c:pt idx="1">
                  <c:v>0.6</c:v>
                </c:pt>
                <c:pt idx="2">
                  <c:v>0.65</c:v>
                </c:pt>
                <c:pt idx="3">
                  <c:v>0.3</c:v>
                </c:pt>
                <c:pt idx="4">
                  <c:v>0.34</c:v>
                </c:pt>
                <c:pt idx="5">
                  <c:v>0.17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BA9-4545-B817-C456CB90DCEB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6-months</c:v>
                </c:pt>
              </c:strCache>
            </c:strRef>
          </c:tx>
          <c:spPr>
            <a:solidFill>
              <a:srgbClr val="E3AFD1"/>
            </a:solidFill>
          </c:spPr>
          <c:invertIfNegative val="0"/>
          <c:cat>
            <c:numRef>
              <c:f>Sheet1!$C$2:$C$7</c:f>
              <c:numCache>
                <c:formatCode>General</c:formatCode>
                <c:ptCount val="6"/>
              </c:numCache>
            </c:numRef>
          </c:cat>
          <c:val>
            <c:numRef>
              <c:f>Sheet1!$E$2:$E$7</c:f>
              <c:numCache>
                <c:formatCode>General</c:formatCode>
                <c:ptCount val="6"/>
                <c:pt idx="0">
                  <c:v>0.47</c:v>
                </c:pt>
                <c:pt idx="1">
                  <c:v>0.2</c:v>
                </c:pt>
                <c:pt idx="2">
                  <c:v>0.13</c:v>
                </c:pt>
                <c:pt idx="3">
                  <c:v>0.06</c:v>
                </c:pt>
                <c:pt idx="4">
                  <c:v>0.04</c:v>
                </c:pt>
                <c:pt idx="5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BA9-4545-B817-C456CB90DCEB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Open-access</c:v>
                </c:pt>
              </c:strCache>
            </c:strRef>
          </c:tx>
          <c:spPr>
            <a:solidFill>
              <a:srgbClr val="EE7202"/>
            </a:solidFill>
          </c:spPr>
          <c:invertIfNegative val="0"/>
          <c:cat>
            <c:numRef>
              <c:f>Sheet1!$C$2:$C$7</c:f>
              <c:numCache>
                <c:formatCode>General</c:formatCode>
                <c:ptCount val="6"/>
              </c:numCache>
            </c:numRef>
          </c:cat>
          <c:val>
            <c:numRef>
              <c:f>Sheet1!$F$2:$F$7</c:f>
              <c:numCache>
                <c:formatCode>General</c:formatCode>
                <c:ptCount val="6"/>
                <c:pt idx="0">
                  <c:v>0.7</c:v>
                </c:pt>
                <c:pt idx="1">
                  <c:v>0.28000000000000003</c:v>
                </c:pt>
                <c:pt idx="2">
                  <c:v>0.25</c:v>
                </c:pt>
                <c:pt idx="3">
                  <c:v>0.12</c:v>
                </c:pt>
                <c:pt idx="4">
                  <c:v>0.11</c:v>
                </c:pt>
                <c:pt idx="5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BA9-4545-B817-C456CB90DC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015616"/>
        <c:axId val="46017152"/>
      </c:barChart>
      <c:catAx>
        <c:axId val="46015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 cap="sq">
            <a:solidFill>
              <a:schemeClr val="tx1"/>
            </a:solidFill>
            <a:miter lim="800000"/>
          </a:ln>
        </c:spPr>
        <c:crossAx val="46017152"/>
        <c:crosses val="autoZero"/>
        <c:auto val="1"/>
        <c:lblAlgn val="ctr"/>
        <c:lblOffset val="100"/>
        <c:noMultiLvlLbl val="0"/>
      </c:catAx>
      <c:valAx>
        <c:axId val="460171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2700" cap="sq">
            <a:solidFill>
              <a:schemeClr val="tx1"/>
            </a:solidFill>
            <a:miter lim="800000"/>
          </a:ln>
        </c:spPr>
        <c:crossAx val="4601561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067480695347868E-2"/>
          <c:y val="5.0012886429814003E-2"/>
          <c:w val="0.90821915376519968"/>
          <c:h val="0.650489499713593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rgbClr val="00ACE9"/>
            </a:solidFill>
          </c:spPr>
          <c:invertIfNegative val="0"/>
          <c:cat>
            <c:numRef>
              <c:f>Sheet1!$C$2:$C$4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8.58</c:v>
                </c:pt>
                <c:pt idx="1">
                  <c:v>2.94</c:v>
                </c:pt>
                <c:pt idx="2">
                  <c:v>0.72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24-4FCC-B66D-3DC523769B90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6-months</c:v>
                </c:pt>
              </c:strCache>
            </c:strRef>
          </c:tx>
          <c:spPr>
            <a:solidFill>
              <a:srgbClr val="E3AFD1"/>
            </a:solidFill>
          </c:spPr>
          <c:invertIfNegative val="0"/>
          <c:cat>
            <c:numRef>
              <c:f>Sheet1!$C$2:$C$4</c:f>
              <c:numCache>
                <c:formatCode>General</c:formatCode>
                <c:ptCount val="3"/>
              </c:numCache>
            </c:numRef>
          </c:cat>
          <c:val>
            <c:numRef>
              <c:f>Sheet1!$E$2:$E$4</c:f>
              <c:numCache>
                <c:formatCode>General</c:formatCode>
                <c:ptCount val="3"/>
                <c:pt idx="0">
                  <c:v>9.98</c:v>
                </c:pt>
                <c:pt idx="1">
                  <c:v>3.54</c:v>
                </c:pt>
                <c:pt idx="2">
                  <c:v>1.01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024-4FCC-B66D-3DC523769B90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Open-access</c:v>
                </c:pt>
              </c:strCache>
            </c:strRef>
          </c:tx>
          <c:spPr>
            <a:solidFill>
              <a:srgbClr val="EE7202"/>
            </a:solidFill>
          </c:spPr>
          <c:invertIfNegative val="0"/>
          <c:cat>
            <c:numRef>
              <c:f>Sheet1!$C$2:$C$4</c:f>
              <c:numCache>
                <c:formatCode>General</c:formatCode>
                <c:ptCount val="3"/>
              </c:numCache>
            </c:numRef>
          </c:cat>
          <c:val>
            <c:numRef>
              <c:f>Sheet1!$F$2:$F$4</c:f>
              <c:numCache>
                <c:formatCode>General</c:formatCode>
                <c:ptCount val="3"/>
                <c:pt idx="0">
                  <c:v>9.1999999999999993</c:v>
                </c:pt>
                <c:pt idx="1">
                  <c:v>2.96</c:v>
                </c:pt>
                <c:pt idx="2">
                  <c:v>0.75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024-4FCC-B66D-3DC523769B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0"/>
        <c:axId val="48151936"/>
        <c:axId val="48161920"/>
      </c:barChart>
      <c:catAx>
        <c:axId val="48151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 cap="sq">
            <a:solidFill>
              <a:schemeClr val="tx1"/>
            </a:solidFill>
            <a:miter lim="800000"/>
          </a:ln>
        </c:spPr>
        <c:crossAx val="48161920"/>
        <c:crosses val="autoZero"/>
        <c:auto val="1"/>
        <c:lblAlgn val="ctr"/>
        <c:lblOffset val="100"/>
        <c:noMultiLvlLbl val="0"/>
      </c:catAx>
      <c:valAx>
        <c:axId val="481619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2700" cap="sq">
            <a:solidFill>
              <a:schemeClr val="tx1"/>
            </a:solidFill>
            <a:miter lim="800000"/>
          </a:ln>
        </c:spPr>
        <c:crossAx val="4815193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0.92677</cdr:x>
      <cdr:y>0.62844</cdr:y>
    </cdr:from>
    <cdr:to>
      <cdr:x>0.95443</cdr:x>
      <cdr:y>0.69208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7740246" y="2735568"/>
          <a:ext cx="23101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NZ" sz="1200" dirty="0"/>
            <a:t>*</a:t>
          </a:r>
        </a:p>
      </cdr:txBody>
    </cdr:sp>
  </cdr:relSizeAnchor>
  <cdr:relSizeAnchor xmlns:cdr="http://schemas.openxmlformats.org/drawingml/2006/chartDrawing">
    <cdr:from>
      <cdr:x>0.61189</cdr:x>
      <cdr:y>0.60458</cdr:y>
    </cdr:from>
    <cdr:to>
      <cdr:x>0.66339</cdr:x>
      <cdr:y>0.66821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110387" y="2631679"/>
          <a:ext cx="43012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NZ" sz="1200" dirty="0"/>
            <a:t>**</a:t>
          </a:r>
        </a:p>
      </cdr:txBody>
    </cdr:sp>
  </cdr:relSizeAnchor>
  <cdr:relSizeAnchor xmlns:cdr="http://schemas.openxmlformats.org/drawingml/2006/chartDrawing">
    <cdr:from>
      <cdr:x>0.46014</cdr:x>
      <cdr:y>0.54555</cdr:y>
    </cdr:from>
    <cdr:to>
      <cdr:x>0.51165</cdr:x>
      <cdr:y>0.60919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842991" y="2374747"/>
          <a:ext cx="43020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NZ" sz="1200" dirty="0"/>
            <a:t>**</a:t>
          </a:r>
        </a:p>
      </cdr:txBody>
    </cdr:sp>
  </cdr:relSizeAnchor>
  <cdr:relSizeAnchor xmlns:cdr="http://schemas.openxmlformats.org/drawingml/2006/chartDrawing">
    <cdr:from>
      <cdr:x>0.31099</cdr:x>
      <cdr:y>0.53479</cdr:y>
    </cdr:from>
    <cdr:to>
      <cdr:x>0.35865</cdr:x>
      <cdr:y>0.59842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597334" y="2327883"/>
          <a:ext cx="39804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NZ" sz="1200" dirty="0"/>
            <a:t>**</a:t>
          </a:r>
        </a:p>
      </cdr:txBody>
    </cdr:sp>
  </cdr:relSizeAnchor>
  <cdr:relSizeAnchor xmlns:cdr="http://schemas.openxmlformats.org/drawingml/2006/chartDrawing">
    <cdr:from>
      <cdr:x>0.16233</cdr:x>
      <cdr:y>0.35698</cdr:y>
    </cdr:from>
    <cdr:to>
      <cdr:x>0.20395</cdr:x>
      <cdr:y>0.42062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355725" y="1553907"/>
          <a:ext cx="34766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NZ" sz="1200" dirty="0"/>
            <a:t>**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0.4264</cdr:x>
      <cdr:y>0.71095</cdr:y>
    </cdr:from>
    <cdr:to>
      <cdr:x>0.62498</cdr:x>
      <cdr:y>0.85943</cdr:y>
    </cdr:to>
    <cdr:sp macro="" textlink="">
      <cdr:nvSpPr>
        <cdr:cNvPr id="2" name="TextBox 17"/>
        <cdr:cNvSpPr txBox="1"/>
      </cdr:nvSpPr>
      <cdr:spPr>
        <a:xfrm xmlns:a="http://schemas.openxmlformats.org/drawingml/2006/main">
          <a:off x="3561248" y="3094725"/>
          <a:ext cx="1658458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dirty="0"/>
            <a:t>Glucose </a:t>
          </a:r>
        </a:p>
        <a:p xmlns:a="http://schemas.openxmlformats.org/drawingml/2006/main">
          <a:pPr algn="ctr"/>
          <a:r>
            <a:rPr lang="en-US" sz="1800" dirty="0"/>
            <a:t>&gt;13.3 </a:t>
          </a:r>
          <a:r>
            <a:rPr lang="en-US" sz="1800" dirty="0" err="1"/>
            <a:t>mmol</a:t>
          </a:r>
          <a:r>
            <a:rPr lang="en-US" sz="1800" dirty="0"/>
            <a:t>/L</a:t>
          </a:r>
        </a:p>
      </cdr:txBody>
    </cdr:sp>
  </cdr:relSizeAnchor>
  <cdr:relSizeAnchor xmlns:cdr="http://schemas.openxmlformats.org/drawingml/2006/chartDrawing">
    <cdr:from>
      <cdr:x>0.77518</cdr:x>
      <cdr:y>0.71095</cdr:y>
    </cdr:from>
    <cdr:to>
      <cdr:x>0.95808</cdr:x>
      <cdr:y>0.85943</cdr:y>
    </cdr:to>
    <cdr:sp macro="" textlink="">
      <cdr:nvSpPr>
        <cdr:cNvPr id="3" name="TextBox 17"/>
        <cdr:cNvSpPr txBox="1"/>
      </cdr:nvSpPr>
      <cdr:spPr>
        <a:xfrm xmlns:a="http://schemas.openxmlformats.org/drawingml/2006/main">
          <a:off x="6474160" y="3094725"/>
          <a:ext cx="1527586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dirty="0"/>
            <a:t>Glucose </a:t>
          </a:r>
        </a:p>
        <a:p xmlns:a="http://schemas.openxmlformats.org/drawingml/2006/main">
          <a:pPr algn="ctr"/>
          <a:r>
            <a:rPr lang="en-US" sz="1800" dirty="0"/>
            <a:t>&gt;16.7 </a:t>
          </a:r>
          <a:r>
            <a:rPr lang="en-US" sz="1800" dirty="0" err="1"/>
            <a:t>mmol</a:t>
          </a:r>
          <a:r>
            <a:rPr lang="en-US" sz="1800" dirty="0"/>
            <a:t>/L</a:t>
          </a:r>
        </a:p>
      </cdr:txBody>
    </cdr:sp>
  </cdr:relSizeAnchor>
  <cdr:relSizeAnchor xmlns:cdr="http://schemas.openxmlformats.org/drawingml/2006/chartDrawing">
    <cdr:from>
      <cdr:x>0.13542</cdr:x>
      <cdr:y>0.71095</cdr:y>
    </cdr:from>
    <cdr:to>
      <cdr:x>0.32936</cdr:x>
      <cdr:y>0.85943</cdr:y>
    </cdr:to>
    <cdr:sp macro="" textlink="">
      <cdr:nvSpPr>
        <cdr:cNvPr id="4" name="TextBox 17"/>
        <cdr:cNvSpPr txBox="1"/>
      </cdr:nvSpPr>
      <cdr:spPr>
        <a:xfrm xmlns:a="http://schemas.openxmlformats.org/drawingml/2006/main">
          <a:off x="1131018" y="3094725"/>
          <a:ext cx="1619732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dirty="0"/>
            <a:t>Glucose </a:t>
          </a:r>
        </a:p>
        <a:p xmlns:a="http://schemas.openxmlformats.org/drawingml/2006/main">
          <a:pPr algn="ctr"/>
          <a:r>
            <a:rPr lang="en-US" sz="1800" dirty="0"/>
            <a:t>&gt;10.0 </a:t>
          </a:r>
          <a:r>
            <a:rPr lang="en-US" sz="1800" dirty="0" err="1"/>
            <a:t>mmol</a:t>
          </a:r>
          <a:r>
            <a:rPr lang="en-US" sz="1800" dirty="0"/>
            <a:t>/L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65F01-565C-F84C-954B-12DCBD5F17A2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3B42E-6695-4941-9073-2122C0795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B42E-6695-4941-9073-2122C0795E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5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B42E-6695-4941-9073-2122C0795E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5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4643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00234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00234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229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fld id="{AB2F1679-81F5-1F43-8114-4C2E00C76238}" type="datetimeFigureOut">
              <a:rPr lang="en-US" smtClean="0"/>
              <a:pPr/>
              <a:t>6/18/2018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229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229350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fld id="{278AD63C-6481-CD4F-B3B2-24D2F14B64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46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24" y="1142873"/>
            <a:ext cx="8351520" cy="673735"/>
          </a:xfrm>
          <a:prstGeom prst="rect">
            <a:avLst/>
          </a:prstGeom>
        </p:spPr>
        <p:txBody>
          <a:bodyPr bIns="0" anchor="b" anchorCtr="0"/>
          <a:lstStyle>
            <a:lvl1pPr>
              <a:defRPr sz="3600">
                <a:solidFill>
                  <a:srgbClr val="00234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24" y="1981200"/>
            <a:ext cx="8351520" cy="435254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344"/>
                </a:solidFill>
              </a:defRPr>
            </a:lvl1pPr>
            <a:lvl2pPr marL="420688" indent="-176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rgbClr val="002344"/>
                </a:solidFill>
              </a:defRPr>
            </a:lvl2pPr>
            <a:lvl3pPr marL="596900" indent="-1698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>
                <a:solidFill>
                  <a:srgbClr val="002344"/>
                </a:solidFill>
              </a:defRPr>
            </a:lvl3pPr>
            <a:lvl4pPr marL="742950" indent="-152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>
                <a:solidFill>
                  <a:srgbClr val="002344"/>
                </a:solidFill>
              </a:defRPr>
            </a:lvl4pPr>
            <a:lvl5pPr marL="901700" indent="-1460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>
                <a:solidFill>
                  <a:srgbClr val="00234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26A95743-E1CA-4873-B930-D9D6234C64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0624" y="6423786"/>
            <a:ext cx="8351520" cy="273876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References and footnotes.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81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308101"/>
            <a:ext cx="7886700" cy="3111500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00234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2547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fld id="{AB2F1679-81F5-1F43-8114-4C2E00C76238}" type="datetimeFigureOut">
              <a:rPr lang="en-US" smtClean="0"/>
              <a:pPr/>
              <a:t>6/18/2018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2547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254750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fld id="{278AD63C-6481-CD4F-B3B2-24D2F14B64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4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24" y="1142872"/>
            <a:ext cx="8351520" cy="673735"/>
          </a:xfrm>
          <a:prstGeom prst="rect">
            <a:avLst/>
          </a:prstGeom>
        </p:spPr>
        <p:txBody>
          <a:bodyPr bIns="0" anchor="b" anchorCtr="0"/>
          <a:lstStyle>
            <a:lvl1pPr>
              <a:defRPr sz="3600">
                <a:solidFill>
                  <a:srgbClr val="00234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624" y="1981200"/>
            <a:ext cx="4123944" cy="434035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344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rgbClr val="002344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>
                <a:solidFill>
                  <a:srgbClr val="002344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>
                <a:solidFill>
                  <a:srgbClr val="002344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>
                <a:solidFill>
                  <a:srgbClr val="00234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23944" cy="434035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344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rgbClr val="002344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>
                <a:solidFill>
                  <a:srgbClr val="002344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>
                <a:solidFill>
                  <a:srgbClr val="002344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>
                <a:solidFill>
                  <a:srgbClr val="00234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445E24A4-7B6C-42CC-9BDC-4E03A141C0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0624" y="6423786"/>
            <a:ext cx="8351520" cy="273876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References and footnotes.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63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68425"/>
            <a:ext cx="7886700" cy="44735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2547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fld id="{AB2F1679-81F5-1F43-8114-4C2E00C76238}" type="datetimeFigureOut">
              <a:rPr lang="en-US" smtClean="0"/>
              <a:pPr/>
              <a:t>6/18/2018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2547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254750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fld id="{278AD63C-6481-CD4F-B3B2-24D2F14B64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3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2547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fld id="{AB2F1679-81F5-1F43-8114-4C2E00C76238}" type="datetimeFigureOut">
              <a:rPr lang="en-US" smtClean="0"/>
              <a:pPr/>
              <a:t>6/18/2018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2547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254750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fld id="{278AD63C-6481-CD4F-B3B2-24D2F14B64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80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1309687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0234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1309687"/>
            <a:ext cx="4629150" cy="455136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2344"/>
                </a:solidFill>
              </a:defRPr>
            </a:lvl1pPr>
            <a:lvl2pPr>
              <a:defRPr sz="2800">
                <a:solidFill>
                  <a:srgbClr val="002344"/>
                </a:solidFill>
              </a:defRPr>
            </a:lvl2pPr>
            <a:lvl3pPr>
              <a:defRPr sz="2400">
                <a:solidFill>
                  <a:srgbClr val="002344"/>
                </a:solidFill>
              </a:defRPr>
            </a:lvl3pPr>
            <a:lvl4pPr>
              <a:defRPr sz="2000">
                <a:solidFill>
                  <a:srgbClr val="002344"/>
                </a:solidFill>
              </a:defRPr>
            </a:lvl4pPr>
            <a:lvl5pPr>
              <a:defRPr sz="2000">
                <a:solidFill>
                  <a:srgbClr val="00234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909887"/>
            <a:ext cx="2949575" cy="2951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234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2674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AB2F1679-81F5-1F43-8114-4C2E00C76238}" type="datetimeFigureOut">
              <a:rPr lang="en-US" smtClean="0"/>
              <a:pPr/>
              <a:t>6/18/2018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2674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267450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+mj-lt"/>
              </a:defRPr>
            </a:lvl1pPr>
          </a:lstStyle>
          <a:p>
            <a:fld id="{278AD63C-6481-CD4F-B3B2-24D2F14B64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4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1371600"/>
            <a:ext cx="2949575" cy="6858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0234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1371600"/>
            <a:ext cx="4629150" cy="4489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002344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209800"/>
            <a:ext cx="2949575" cy="3659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234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2801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fld id="{AB2F1679-81F5-1F43-8114-4C2E00C76238}" type="datetimeFigureOut">
              <a:rPr lang="en-US" smtClean="0"/>
              <a:pPr/>
              <a:t>6/18/2018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2801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2801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pPr algn="r"/>
            <a:fld id="{278AD63C-6481-CD4F-B3B2-24D2F14B6441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5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file://localhost/Users/alancrutchley/Desktop/PPT%20Links/ppt-bubbles-white.pn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AC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6825488"/>
            <a:ext cx="9144000" cy="0"/>
          </a:xfrm>
          <a:prstGeom prst="line">
            <a:avLst/>
          </a:prstGeom>
          <a:ln w="127000">
            <a:solidFill>
              <a:srgbClr val="0023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r:link="rId4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216" y="0"/>
            <a:ext cx="5129783" cy="5288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36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6825488"/>
            <a:ext cx="9144000" cy="0"/>
          </a:xfrm>
          <a:prstGeom prst="line">
            <a:avLst/>
          </a:prstGeom>
          <a:ln w="127000">
            <a:solidFill>
              <a:srgbClr val="0023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0" y="957261"/>
            <a:ext cx="9144000" cy="0"/>
          </a:xfrm>
          <a:prstGeom prst="line">
            <a:avLst/>
          </a:prstGeom>
          <a:ln w="22225">
            <a:solidFill>
              <a:srgbClr val="9DA1A6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8" y="176211"/>
            <a:ext cx="2866037" cy="62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45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80" r:id="rId5"/>
    <p:sldLayoutId id="2147483681" r:id="rId6"/>
    <p:sldLayoutId id="2147483682" r:id="rId7"/>
    <p:sldLayoutId id="2147483683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31CBA3-1F41-4311-AF38-4A36DD95D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0100" y="1122363"/>
            <a:ext cx="7543800" cy="2387600"/>
          </a:xfrm>
        </p:spPr>
        <p:txBody>
          <a:bodyPr/>
          <a:lstStyle/>
          <a:p>
            <a:r>
              <a:rPr lang="en-NZ" sz="2800" b="1" dirty="0"/>
              <a:t>Use of flash glucose-sensing technology for </a:t>
            </a:r>
            <a:br>
              <a:rPr lang="en-NZ" sz="2800" b="1" dirty="0"/>
            </a:br>
            <a:r>
              <a:rPr lang="en-NZ" sz="2800" b="1" dirty="0"/>
              <a:t>12 months as a replacement for blood glucose monitoring in insulin-treated type 2 diabetes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AD51FF4-8116-46AC-9E68-96E5C11154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sz="1400" dirty="0" err="1"/>
              <a:t>Haak</a:t>
            </a:r>
            <a:r>
              <a:rPr lang="en-NZ" sz="1400" dirty="0"/>
              <a:t> T, et al. </a:t>
            </a:r>
            <a:r>
              <a:rPr lang="en-NZ" sz="1400" i="1" dirty="0"/>
              <a:t>Diabetes </a:t>
            </a:r>
            <a:r>
              <a:rPr lang="en-NZ" sz="1400" i="1" dirty="0" err="1"/>
              <a:t>Ther</a:t>
            </a:r>
            <a:r>
              <a:rPr lang="en-NZ" sz="1400" i="1" dirty="0"/>
              <a:t>. </a:t>
            </a:r>
            <a:r>
              <a:rPr lang="en-NZ" sz="1400" dirty="0"/>
              <a:t>2017;8:573–586</a:t>
            </a:r>
          </a:p>
        </p:txBody>
      </p:sp>
    </p:spTree>
    <p:extLst>
      <p:ext uri="{BB962C8B-B14F-4D97-AF65-F5344CB8AC3E}">
        <p14:creationId xmlns:p14="http://schemas.microsoft.com/office/powerpoint/2010/main" val="1604570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3692A0-673C-40EC-9EB7-3FDD855B0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Other secondary endpoints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9E7DC28-0ECA-4F1B-9577-8B591BD4F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No change in the time in range</a:t>
            </a:r>
            <a:r>
              <a:rPr lang="en-NZ" baseline="30000" dirty="0"/>
              <a:t>*</a:t>
            </a:r>
            <a:r>
              <a:rPr lang="en-NZ" dirty="0"/>
              <a:t> at 12 months</a:t>
            </a:r>
          </a:p>
          <a:p>
            <a:r>
              <a:rPr lang="en-NZ" dirty="0"/>
              <a:t>Mean device use was 83.6 ± 13.8% [SD] (6–12 months) and </a:t>
            </a:r>
            <a:br>
              <a:rPr lang="en-NZ" dirty="0"/>
            </a:br>
            <a:r>
              <a:rPr lang="en-NZ" dirty="0"/>
              <a:t>88.7 ± 9.2% (treatment phase)</a:t>
            </a:r>
          </a:p>
          <a:p>
            <a:r>
              <a:rPr lang="en-NZ" dirty="0"/>
              <a:t>Total daily insulin dose was unchanged at day 284, compared with baseline or 6 months post-baseline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43BA739-70FB-4173-9DCA-91C7B96FA1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/>
              <a:t>*Glucose range = 3.9–10.0 mmol/L; SD, standard deviation; </a:t>
            </a:r>
            <a:r>
              <a:rPr lang="en-GB" dirty="0"/>
              <a:t>SMBG, self-monitoring of blood glucose</a:t>
            </a:r>
            <a:endParaRPr lang="en-NZ" dirty="0"/>
          </a:p>
          <a:p>
            <a:r>
              <a:rPr lang="en-NZ" dirty="0" err="1"/>
              <a:t>Haak</a:t>
            </a:r>
            <a:r>
              <a:rPr lang="en-NZ" dirty="0"/>
              <a:t> T, et al. </a:t>
            </a:r>
            <a:r>
              <a:rPr lang="en-NZ" i="1" dirty="0"/>
              <a:t>Diabetes </a:t>
            </a:r>
            <a:r>
              <a:rPr lang="en-NZ" i="1" dirty="0" err="1"/>
              <a:t>Ther</a:t>
            </a:r>
            <a:r>
              <a:rPr lang="en-NZ" i="1" dirty="0"/>
              <a:t>. </a:t>
            </a:r>
            <a:r>
              <a:rPr lang="en-NZ" dirty="0"/>
              <a:t>2017;8:573–586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533400" y="6081217"/>
            <a:ext cx="7940040" cy="6381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571268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="" xmlns:a16="http://schemas.microsoft.com/office/drawing/2014/main" id="{E73692A0-673C-40EC-9EB7-3FDD855B0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Other secondary endpoints	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2096651-87EB-4844-9ED2-8B2DEBDD75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/>
              <a:t>SD, standard deviation; </a:t>
            </a:r>
            <a:r>
              <a:rPr lang="en-GB" dirty="0"/>
              <a:t>SMBG, self-monitoring of blood glucose</a:t>
            </a:r>
            <a:endParaRPr lang="en-NZ" dirty="0"/>
          </a:p>
          <a:p>
            <a:r>
              <a:rPr lang="en-NZ" dirty="0" err="1"/>
              <a:t>Haak</a:t>
            </a:r>
            <a:r>
              <a:rPr lang="en-NZ" dirty="0"/>
              <a:t> T, et al. </a:t>
            </a:r>
            <a:r>
              <a:rPr lang="en-NZ" i="1" dirty="0"/>
              <a:t>Diabetes </a:t>
            </a:r>
            <a:r>
              <a:rPr lang="en-NZ" i="1" dirty="0" err="1"/>
              <a:t>Ther</a:t>
            </a:r>
            <a:r>
              <a:rPr lang="en-NZ" i="1" dirty="0"/>
              <a:t>. </a:t>
            </a:r>
            <a:r>
              <a:rPr lang="en-NZ" dirty="0"/>
              <a:t>2017;8:573–586</a:t>
            </a:r>
          </a:p>
        </p:txBody>
      </p:sp>
      <p:graphicFrame>
        <p:nvGraphicFramePr>
          <p:cNvPr id="6" name="Content Placeholder 6">
            <a:extLst>
              <a:ext uri="{FF2B5EF4-FFF2-40B4-BE49-F238E27FC236}">
                <a16:creationId xmlns="" xmlns:a16="http://schemas.microsoft.com/office/drawing/2014/main" id="{FADDBF3C-BBC1-4731-A2FA-30B8C23CB0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8985853"/>
              </p:ext>
            </p:extLst>
          </p:nvPr>
        </p:nvGraphicFramePr>
        <p:xfrm>
          <a:off x="420624" y="1981200"/>
          <a:ext cx="8365236" cy="17526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247066">
                  <a:extLst>
                    <a:ext uri="{9D8B030D-6E8A-4147-A177-3AD203B41FA5}">
                      <a16:colId xmlns="" xmlns:a16="http://schemas.microsoft.com/office/drawing/2014/main" val="3131728841"/>
                    </a:ext>
                  </a:extLst>
                </a:gridCol>
                <a:gridCol w="20590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90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dirty="0"/>
                        <a:t>Frequency</a:t>
                      </a:r>
                      <a:r>
                        <a:rPr lang="en-NZ" sz="1800" baseline="0" dirty="0"/>
                        <a:t> of glucose monitoring/day</a:t>
                      </a:r>
                      <a:br>
                        <a:rPr lang="en-NZ" sz="1800" baseline="0" dirty="0"/>
                      </a:br>
                      <a:r>
                        <a:rPr lang="en-NZ" sz="1800" strike="noStrike" baseline="0" dirty="0"/>
                        <a:t>mean (SD)</a:t>
                      </a:r>
                      <a:endParaRPr lang="en-NZ" sz="1800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dirty="0"/>
                        <a:t>SMBG </a:t>
                      </a:r>
                    </a:p>
                    <a:p>
                      <a:pPr algn="ctr"/>
                      <a:endParaRPr lang="en-N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dirty="0"/>
                        <a:t>Sensor-scanning</a:t>
                      </a:r>
                    </a:p>
                    <a:p>
                      <a:pPr algn="ctr"/>
                      <a:endParaRPr lang="en-NZ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dirty="0"/>
                        <a:t>At 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kern="1200" dirty="0"/>
                        <a:t>3.9 (1.2)</a:t>
                      </a:r>
                      <a:endParaRPr lang="en-NZ" sz="18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800" dirty="0"/>
                        <a:t>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dirty="0"/>
                        <a:t>At 6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kern="1200" baseline="0" dirty="0"/>
                        <a:t>0.3 (0.7)</a:t>
                      </a:r>
                      <a:endParaRPr lang="en-N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dirty="0"/>
                        <a:t>8.4 (4.6)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dirty="0"/>
                        <a:t>Open 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kern="1200" baseline="0" dirty="0"/>
                        <a:t>0.2 </a:t>
                      </a:r>
                      <a:r>
                        <a:rPr lang="en-NZ" sz="1800" dirty="0"/>
                        <a:t>(</a:t>
                      </a:r>
                      <a:r>
                        <a:rPr lang="en-NZ" sz="1800" kern="1200" baseline="0" dirty="0"/>
                        <a:t>0.6)</a:t>
                      </a:r>
                      <a:endParaRPr lang="en-N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dirty="0"/>
                        <a:t>7.1 (3.5)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533400" y="6081217"/>
            <a:ext cx="7940040" cy="6381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689835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68F35A-8CC8-4FBD-A1B3-783EA006A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Adverse events	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52D0FA0-7136-42F0-8624-690EE1649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AEs were reported by 60 (43%) participants</a:t>
            </a:r>
          </a:p>
          <a:p>
            <a:r>
              <a:rPr lang="en-NZ" dirty="0"/>
              <a:t>9* serious AEs occurred, none of which were related to the device, study procedure or to hypoglycaemia</a:t>
            </a:r>
          </a:p>
          <a:p>
            <a:r>
              <a:rPr lang="en-NZ" dirty="0"/>
              <a:t>5 AEs lead to study discontinuation during the </a:t>
            </a:r>
            <a:br>
              <a:rPr lang="en-NZ" dirty="0"/>
            </a:br>
            <a:r>
              <a:rPr lang="en-NZ" dirty="0"/>
              <a:t>open-access phase</a:t>
            </a:r>
          </a:p>
          <a:p>
            <a:pPr lvl="1"/>
            <a:r>
              <a:rPr lang="en-NZ" dirty="0"/>
              <a:t>n=2, death (not associated with device or study)</a:t>
            </a:r>
          </a:p>
          <a:p>
            <a:pPr lvl="1"/>
            <a:r>
              <a:rPr lang="en-NZ" dirty="0"/>
              <a:t>n=3, sensor insertion/site reaction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="" xmlns:a16="http://schemas.microsoft.com/office/drawing/2014/main" id="{19DCA78A-7BD5-43FB-B6C0-D190D93AAF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/>
              <a:t>AEs, adverse events;</a:t>
            </a:r>
            <a:br>
              <a:rPr lang="en-NZ" dirty="0"/>
            </a:br>
            <a:r>
              <a:rPr lang="en-NZ" dirty="0"/>
              <a:t>SAEs, serious adverse events *including 7 serious AEs reported in the 6-month treatment phase </a:t>
            </a:r>
          </a:p>
          <a:p>
            <a:r>
              <a:rPr lang="en-NZ" dirty="0" err="1"/>
              <a:t>Haak</a:t>
            </a:r>
            <a:r>
              <a:rPr lang="en-NZ" dirty="0"/>
              <a:t> T, et al. </a:t>
            </a:r>
            <a:r>
              <a:rPr lang="en-NZ" i="1" dirty="0"/>
              <a:t>Diabetes </a:t>
            </a:r>
            <a:r>
              <a:rPr lang="en-NZ" i="1" dirty="0" err="1"/>
              <a:t>Ther</a:t>
            </a:r>
            <a:r>
              <a:rPr lang="en-NZ" i="1" dirty="0"/>
              <a:t>. </a:t>
            </a:r>
            <a:r>
              <a:rPr lang="en-NZ" dirty="0"/>
              <a:t>2017;8:573–586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342900" y="5715000"/>
            <a:ext cx="8490706" cy="7884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2545994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103455-4AF2-4DE6-8039-B4E50D906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Conclusion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7678BF-02EC-4DB5-9A38-01D6CBD4E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/>
              <a:t>The use of the FreeStyle Libre</a:t>
            </a:r>
            <a:r>
              <a:rPr lang="en-NZ" baseline="30000"/>
              <a:t>TM</a:t>
            </a:r>
            <a:r>
              <a:rPr lang="en-NZ"/>
              <a:t> Flash Glucose Monitoring System over a 12-month period </a:t>
            </a:r>
            <a:r>
              <a:rPr lang="en-NZ">
                <a:solidFill>
                  <a:schemeClr val="tx1"/>
                </a:solidFill>
              </a:rPr>
              <a:t>by individuals with type 2 diabetes treated with intensive insulin therapy </a:t>
            </a:r>
            <a:r>
              <a:rPr lang="en-NZ"/>
              <a:t>was associated with significant and sustained reductions in time </a:t>
            </a:r>
            <a:r>
              <a:rPr lang="en-NZ">
                <a:solidFill>
                  <a:schemeClr val="tx1"/>
                </a:solidFill>
              </a:rPr>
              <a:t>spent in</a:t>
            </a:r>
            <a:r>
              <a:rPr lang="en-NZ">
                <a:solidFill>
                  <a:srgbClr val="FF0000"/>
                </a:solidFill>
              </a:rPr>
              <a:t> </a:t>
            </a:r>
            <a:r>
              <a:rPr lang="en-NZ"/>
              <a:t>hypoglycaemia, with no safety concerns</a:t>
            </a:r>
            <a:endParaRPr lang="en-NZ" strike="sngStrike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43341F7-2F0C-4174-AB3C-35455F5B1E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 err="1"/>
              <a:t>Haak</a:t>
            </a:r>
            <a:r>
              <a:rPr lang="en-NZ" dirty="0"/>
              <a:t> T, et al. </a:t>
            </a:r>
            <a:r>
              <a:rPr lang="en-NZ" i="1" dirty="0"/>
              <a:t>Diabetes </a:t>
            </a:r>
            <a:r>
              <a:rPr lang="en-NZ" i="1" dirty="0" err="1"/>
              <a:t>Ther</a:t>
            </a:r>
            <a:r>
              <a:rPr lang="en-NZ" i="1" dirty="0"/>
              <a:t>. </a:t>
            </a:r>
            <a:r>
              <a:rPr lang="en-NZ" dirty="0"/>
              <a:t>2017;8:573–586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533400" y="6407149"/>
            <a:ext cx="3613150" cy="33655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3125563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2BD14B-CBB3-49B7-AD84-6FF9BCE6C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Introduction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AEC7E6A-BEF8-47F3-8BF1-92D05E0EB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NZ" dirty="0"/>
              <a:t>Management of fluctuating glucose levels is a major focus in the treatment of type 2 diabetes</a:t>
            </a:r>
          </a:p>
          <a:p>
            <a:pPr>
              <a:spcAft>
                <a:spcPts val="1800"/>
              </a:spcAft>
            </a:pPr>
            <a:r>
              <a:rPr lang="en-NZ" dirty="0"/>
              <a:t>Evaluations of sensor based glucose monitoring in insulin-treated type 2 diabetes are limited</a:t>
            </a:r>
          </a:p>
          <a:p>
            <a:pPr>
              <a:spcAft>
                <a:spcPts val="1800"/>
              </a:spcAft>
            </a:pPr>
            <a:r>
              <a:rPr lang="en-NZ" dirty="0"/>
              <a:t>This study aimed to evaluate the impact of the </a:t>
            </a:r>
            <a:r>
              <a:rPr lang="en-NZ" dirty="0" err="1"/>
              <a:t>FreeStyle</a:t>
            </a:r>
            <a:r>
              <a:rPr lang="en-NZ" dirty="0"/>
              <a:t> Libre™ Flash Glucose Monitoring System as a replacement for SMBG in patients with insulin-treated type 2 diabetes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CF70FDF2-2E9E-444B-96D1-69C4C24941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/>
              <a:t>SMBG, self-monitoring of blood glucose</a:t>
            </a:r>
          </a:p>
          <a:p>
            <a:r>
              <a:rPr lang="en-NZ" dirty="0" err="1"/>
              <a:t>Haak</a:t>
            </a:r>
            <a:r>
              <a:rPr lang="en-NZ" dirty="0"/>
              <a:t> T, et al. </a:t>
            </a:r>
            <a:r>
              <a:rPr lang="en-NZ" i="1" dirty="0"/>
              <a:t>Diabetes </a:t>
            </a:r>
            <a:r>
              <a:rPr lang="en-NZ" i="1" dirty="0" err="1"/>
              <a:t>Ther</a:t>
            </a:r>
            <a:r>
              <a:rPr lang="en-NZ" dirty="0"/>
              <a:t>. 2017;8:573–586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533400" y="6083444"/>
            <a:ext cx="3613150" cy="5667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3642390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FBBBA5-E160-461E-8BED-815ABC3C2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3100"/>
              <a:t>FreeStyle Libre™ Flash Glucose Monitoring System</a:t>
            </a:r>
            <a:endParaRPr lang="en-NZ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0FD6906-E9F9-4D60-AB76-1AD550CB3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Factory calibrated sensor</a:t>
            </a:r>
          </a:p>
          <a:p>
            <a:r>
              <a:rPr lang="en-NZ" dirty="0"/>
              <a:t>Worn for up to 14 days without any need for calibration</a:t>
            </a:r>
          </a:p>
          <a:p>
            <a:r>
              <a:rPr lang="en-NZ" dirty="0"/>
              <a:t>Glucose data are automatically recorded and stored every </a:t>
            </a:r>
            <a:br>
              <a:rPr lang="en-NZ" dirty="0"/>
            </a:br>
            <a:r>
              <a:rPr lang="en-NZ" dirty="0"/>
              <a:t>15 minutes</a:t>
            </a:r>
          </a:p>
          <a:p>
            <a:r>
              <a:rPr lang="en-NZ" dirty="0"/>
              <a:t>Real-time glucose levels can be obtained as often as required by scanning the sensor with the reader</a:t>
            </a:r>
          </a:p>
          <a:p>
            <a:r>
              <a:rPr lang="en-NZ" dirty="0"/>
              <a:t>Glucose reports can be generated from the sensor data </a:t>
            </a:r>
            <a:br>
              <a:rPr lang="en-NZ" dirty="0"/>
            </a:br>
            <a:r>
              <a:rPr lang="en-NZ" dirty="0"/>
              <a:t>for review by patients at home or in clinic with </a:t>
            </a:r>
            <a:br>
              <a:rPr lang="en-NZ" dirty="0"/>
            </a:br>
            <a:r>
              <a:rPr lang="en-NZ" dirty="0"/>
              <a:t>healthcare professionals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294587B-3075-4384-9B10-166EBC0D51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/>
              <a:t>Haak T, et al. </a:t>
            </a:r>
            <a:r>
              <a:rPr lang="en-NZ" i="1"/>
              <a:t>Diabetes Ther</a:t>
            </a:r>
            <a:r>
              <a:rPr lang="en-NZ"/>
              <a:t>. 2017;8:573–586</a:t>
            </a:r>
            <a:endParaRPr lang="en-NZ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533400" y="6407149"/>
            <a:ext cx="3613150" cy="33655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3430425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533399" y="6088828"/>
            <a:ext cx="7643109" cy="6237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NZ" sz="1400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292F0D-D354-47F6-960C-A865BA0C6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Study design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91BBEC8-A94E-433B-B391-8647600F4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" y="1981200"/>
            <a:ext cx="8351520" cy="4352544"/>
          </a:xfrm>
        </p:spPr>
        <p:txBody>
          <a:bodyPr/>
          <a:lstStyle/>
          <a:p>
            <a:r>
              <a:rPr lang="en-NZ" dirty="0"/>
              <a:t>A prospective, open-label, randomized controlled study, conducted at 26 European diabetes centres </a:t>
            </a:r>
            <a:br>
              <a:rPr lang="en-NZ" dirty="0"/>
            </a:br>
            <a:r>
              <a:rPr lang="en-NZ" dirty="0"/>
              <a:t>(ClinicalTrials.gov record: NCT02082184)</a:t>
            </a:r>
          </a:p>
          <a:p>
            <a:endParaRPr lang="en-NZ" dirty="0"/>
          </a:p>
        </p:txBody>
      </p:sp>
      <p:sp>
        <p:nvSpPr>
          <p:cNvPr id="20" name="Text Placeholder 19">
            <a:extLst>
              <a:ext uri="{FF2B5EF4-FFF2-40B4-BE49-F238E27FC236}">
                <a16:creationId xmlns="" xmlns:a16="http://schemas.microsoft.com/office/drawing/2014/main" id="{06F8F87E-61F1-4638-9FC2-32568405D9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/>
              <a:t>HbA1c, glycated haemoglobin; </a:t>
            </a:r>
            <a:r>
              <a:rPr lang="en-GB" dirty="0"/>
              <a:t>R, randomization; SMBG, self-monitoring of blood glucose</a:t>
            </a:r>
            <a:endParaRPr lang="en-NZ" dirty="0"/>
          </a:p>
          <a:p>
            <a:r>
              <a:rPr lang="en-NZ" dirty="0" err="1"/>
              <a:t>Haak</a:t>
            </a:r>
            <a:r>
              <a:rPr lang="en-NZ" dirty="0"/>
              <a:t> T, et al. </a:t>
            </a:r>
            <a:r>
              <a:rPr lang="en-NZ" i="1" dirty="0"/>
              <a:t>Diabetes </a:t>
            </a:r>
            <a:r>
              <a:rPr lang="en-NZ" i="1" dirty="0" err="1"/>
              <a:t>Ther</a:t>
            </a:r>
            <a:r>
              <a:rPr lang="en-NZ" i="1" dirty="0"/>
              <a:t>. </a:t>
            </a:r>
            <a:r>
              <a:rPr lang="en-NZ" dirty="0"/>
              <a:t>2017;8:573–586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D2DE03D2-D437-441F-A655-7DBBD9E393F8}"/>
              </a:ext>
            </a:extLst>
          </p:cNvPr>
          <p:cNvGrpSpPr/>
          <p:nvPr/>
        </p:nvGrpSpPr>
        <p:grpSpPr>
          <a:xfrm>
            <a:off x="718862" y="3467064"/>
            <a:ext cx="7706276" cy="2573315"/>
            <a:chOff x="679735" y="3467064"/>
            <a:chExt cx="7706276" cy="2573315"/>
          </a:xfrm>
        </p:grpSpPr>
        <p:grpSp>
          <p:nvGrpSpPr>
            <p:cNvPr id="17" name="Group 16"/>
            <p:cNvGrpSpPr/>
            <p:nvPr/>
          </p:nvGrpSpPr>
          <p:grpSpPr>
            <a:xfrm>
              <a:off x="683512" y="3467064"/>
              <a:ext cx="5148488" cy="2553042"/>
              <a:chOff x="1209675" y="3505200"/>
              <a:chExt cx="5148488" cy="2553042"/>
            </a:xfrm>
          </p:grpSpPr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C9D0E763-A942-4231-B471-690504B3F31D}"/>
                  </a:ext>
                </a:extLst>
              </p:cNvPr>
              <p:cNvSpPr/>
              <p:nvPr/>
            </p:nvSpPr>
            <p:spPr>
              <a:xfrm>
                <a:off x="1209676" y="3505200"/>
                <a:ext cx="2072514" cy="201169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="" xmlns:a16="http://schemas.microsoft.com/office/drawing/2014/main" id="{0494E547-D6B7-42C4-962C-8D1F2A9578F8}"/>
                  </a:ext>
                </a:extLst>
              </p:cNvPr>
              <p:cNvSpPr/>
              <p:nvPr/>
            </p:nvSpPr>
            <p:spPr>
              <a:xfrm>
                <a:off x="3329816" y="3505200"/>
                <a:ext cx="3028347" cy="201169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4472980" y="3728591"/>
                <a:ext cx="1789542" cy="613478"/>
              </a:xfrm>
              <a:prstGeom prst="rect">
                <a:avLst/>
              </a:prstGeom>
              <a:solidFill>
                <a:srgbClr val="002344"/>
              </a:solidFill>
              <a:ln>
                <a:solidFill>
                  <a:srgbClr val="00234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NZ" sz="1200" dirty="0"/>
                  <a:t>Flash sensor-based glucose monitoring (intervention group)</a:t>
                </a:r>
                <a:endParaRPr lang="en-US" sz="1200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472980" y="4610136"/>
                <a:ext cx="1789542" cy="780524"/>
              </a:xfrm>
              <a:prstGeom prst="rect">
                <a:avLst/>
              </a:prstGeom>
              <a:solidFill>
                <a:srgbClr val="65C1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NZ" sz="1200" dirty="0"/>
                  <a:t>SMBG using a standard blood glucose device and glucose diary </a:t>
                </a:r>
              </a:p>
              <a:p>
                <a:pPr algn="ctr"/>
                <a:r>
                  <a:rPr lang="en-NZ" sz="1200" dirty="0"/>
                  <a:t>(control group)</a:t>
                </a:r>
                <a:endParaRPr lang="en-US" sz="1200" dirty="0"/>
              </a:p>
            </p:txBody>
          </p:sp>
          <p:cxnSp>
            <p:nvCxnSpPr>
              <p:cNvPr id="9" name="Elbow Connector 8"/>
              <p:cNvCxnSpPr>
                <a:cxnSpLocks/>
                <a:endCxn id="7" idx="1"/>
              </p:cNvCxnSpPr>
              <p:nvPr/>
            </p:nvCxnSpPr>
            <p:spPr>
              <a:xfrm flipV="1">
                <a:off x="3329815" y="4035330"/>
                <a:ext cx="1143165" cy="206184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Elbow Connector 9"/>
              <p:cNvCxnSpPr>
                <a:cxnSpLocks/>
                <a:endCxn id="8" idx="1"/>
              </p:cNvCxnSpPr>
              <p:nvPr/>
            </p:nvCxnSpPr>
            <p:spPr>
              <a:xfrm>
                <a:off x="3329815" y="4766773"/>
                <a:ext cx="1143165" cy="233625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1336799" y="3805787"/>
                <a:ext cx="1665729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rgbClr val="002344"/>
                    </a:solidFill>
                  </a:rPr>
                  <a:t>Patients with type 2 diabetes; </a:t>
                </a:r>
                <a:r>
                  <a:rPr lang="en-NZ" sz="1200" dirty="0">
                    <a:solidFill>
                      <a:srgbClr val="002344"/>
                    </a:solidFill>
                  </a:rPr>
                  <a:t>≥18 years; </a:t>
                </a:r>
              </a:p>
              <a:p>
                <a:r>
                  <a:rPr lang="en-NZ" sz="1200" dirty="0">
                    <a:solidFill>
                      <a:srgbClr val="002344"/>
                    </a:solidFill>
                  </a:rPr>
                  <a:t>Receiving intensive insulin for ≥ 6 months</a:t>
                </a:r>
              </a:p>
              <a:p>
                <a:r>
                  <a:rPr lang="en-NZ" sz="1200" dirty="0">
                    <a:solidFill>
                      <a:srgbClr val="002344"/>
                    </a:solidFill>
                  </a:rPr>
                  <a:t>HbA1c of 7.5–12.0%; regular glucose testing (≥10/week)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329816" y="5535022"/>
                <a:ext cx="302834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2344"/>
                    </a:solidFill>
                  </a:rPr>
                  <a:t>6 month treatment phase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209675" y="5535022"/>
                <a:ext cx="20725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2344"/>
                    </a:solidFill>
                  </a:rPr>
                  <a:t>2 week masked period of sensor wear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750236" y="3581041"/>
                <a:ext cx="433006" cy="2951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2x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750236" y="5087996"/>
                <a:ext cx="433006" cy="2951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1x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2950141" y="4149449"/>
                <a:ext cx="711723" cy="711723"/>
              </a:xfrm>
              <a:prstGeom prst="ellipse">
                <a:avLst/>
              </a:prstGeom>
              <a:solidFill>
                <a:srgbClr val="00AC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R</a:t>
                </a:r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="" xmlns:a16="http://schemas.microsoft.com/office/drawing/2014/main" id="{0494E547-D6B7-42C4-962C-8D1F2A9578F8}"/>
                </a:ext>
              </a:extLst>
            </p:cNvPr>
            <p:cNvSpPr/>
            <p:nvPr/>
          </p:nvSpPr>
          <p:spPr>
            <a:xfrm>
              <a:off x="5832000" y="3467064"/>
              <a:ext cx="2554011" cy="10770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832000" y="5517159"/>
              <a:ext cx="25540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2344"/>
                  </a:solidFill>
                </a:rPr>
                <a:t>6 month open-label, </a:t>
              </a:r>
              <a:br>
                <a:rPr lang="en-US" sz="1400" dirty="0">
                  <a:solidFill>
                    <a:srgbClr val="002344"/>
                  </a:solidFill>
                </a:rPr>
              </a:br>
              <a:r>
                <a:rPr lang="en-US" sz="1400" dirty="0">
                  <a:solidFill>
                    <a:srgbClr val="002344"/>
                  </a:solidFill>
                </a:rPr>
                <a:t>open-access treatment phase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386967" y="3572352"/>
              <a:ext cx="1789542" cy="852615"/>
            </a:xfrm>
            <a:prstGeom prst="rect">
              <a:avLst/>
            </a:prstGeom>
            <a:solidFill>
              <a:srgbClr val="002344"/>
            </a:solidFill>
            <a:ln>
              <a:solidFill>
                <a:srgbClr val="0023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Z" sz="1200" dirty="0"/>
                <a:t>Continued use of flash sensor-based glucose monitoring in day-to-day glucose management</a:t>
              </a:r>
              <a:endParaRPr lang="en-US" sz="1200" dirty="0"/>
            </a:p>
          </p:txBody>
        </p:sp>
        <p:cxnSp>
          <p:nvCxnSpPr>
            <p:cNvPr id="24" name="Straight Connector 23"/>
            <p:cNvCxnSpPr>
              <a:cxnSpLocks/>
            </p:cNvCxnSpPr>
            <p:nvPr/>
          </p:nvCxnSpPr>
          <p:spPr>
            <a:xfrm>
              <a:off x="2799874" y="5486251"/>
              <a:ext cx="3032126" cy="0"/>
            </a:xfrm>
            <a:prstGeom prst="line">
              <a:avLst/>
            </a:prstGeom>
            <a:ln w="19050">
              <a:solidFill>
                <a:schemeClr val="tx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cxnSpLocks/>
            </p:cNvCxnSpPr>
            <p:nvPr/>
          </p:nvCxnSpPr>
          <p:spPr>
            <a:xfrm>
              <a:off x="679735" y="5486251"/>
              <a:ext cx="2072514" cy="0"/>
            </a:xfrm>
            <a:prstGeom prst="line">
              <a:avLst/>
            </a:prstGeom>
            <a:ln w="19050">
              <a:solidFill>
                <a:schemeClr val="tx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cxnSpLocks/>
            </p:cNvCxnSpPr>
            <p:nvPr/>
          </p:nvCxnSpPr>
          <p:spPr>
            <a:xfrm>
              <a:off x="5832000" y="5482769"/>
              <a:ext cx="2554011" cy="6965"/>
            </a:xfrm>
            <a:prstGeom prst="line">
              <a:avLst/>
            </a:prstGeom>
            <a:ln w="19050">
              <a:solidFill>
                <a:schemeClr val="tx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cxnSpLocks/>
              <a:stCxn id="7" idx="3"/>
              <a:endCxn id="29" idx="1"/>
            </p:cNvCxnSpPr>
            <p:nvPr/>
          </p:nvCxnSpPr>
          <p:spPr>
            <a:xfrm>
              <a:off x="5736359" y="3997194"/>
              <a:ext cx="650608" cy="1466"/>
            </a:xfrm>
            <a:prstGeom prst="line">
              <a:avLst/>
            </a:prstGeom>
            <a:ln w="19050">
              <a:solidFill>
                <a:schemeClr val="tx2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9803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17726D-CDDB-4FED-B6E0-318ACFD34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Outcomes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FE33BC0-B3D0-4D7D-9254-B0B78F401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/>
              <a:t>After the 6 month treatment phase, intervention group participants continued using the device for a 6 month</a:t>
            </a:r>
            <a:br>
              <a:rPr lang="en-NZ"/>
            </a:br>
            <a:r>
              <a:rPr lang="en-NZ"/>
              <a:t>open-access period</a:t>
            </a:r>
          </a:p>
          <a:p>
            <a:pPr lvl="0"/>
            <a:r>
              <a:rPr lang="en-NZ"/>
              <a:t>The primary outcomes for this phase were changes in sensor-derived glycaemic measures, including:</a:t>
            </a:r>
          </a:p>
          <a:p>
            <a:pPr lvl="1"/>
            <a:r>
              <a:rPr lang="en-NZ"/>
              <a:t>Number and duration of hypoglycaemic events</a:t>
            </a:r>
          </a:p>
          <a:p>
            <a:pPr lvl="1"/>
            <a:r>
              <a:rPr lang="en-NZ"/>
              <a:t>Number and duration of hyperglycaemic events </a:t>
            </a:r>
          </a:p>
          <a:p>
            <a:endParaRPr lang="en-NZ" dirty="0"/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EB88C1A7-5352-4FD3-B29C-56BF1BB0EA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 err="1"/>
              <a:t>Haak</a:t>
            </a:r>
            <a:r>
              <a:rPr lang="en-NZ" dirty="0"/>
              <a:t> T, et al. </a:t>
            </a:r>
            <a:r>
              <a:rPr lang="en-NZ" i="1" dirty="0"/>
              <a:t>Diabetes </a:t>
            </a:r>
            <a:r>
              <a:rPr lang="en-NZ" i="1" dirty="0" err="1"/>
              <a:t>Ther</a:t>
            </a:r>
            <a:r>
              <a:rPr lang="en-NZ" i="1" dirty="0"/>
              <a:t>. </a:t>
            </a:r>
            <a:r>
              <a:rPr lang="en-NZ" dirty="0"/>
              <a:t>2017;8:573–586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533400" y="6407149"/>
            <a:ext cx="3613150" cy="33655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824120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2E200AAF-96DA-4A6E-B0C5-4A853DA00E38}"/>
              </a:ext>
            </a:extLst>
          </p:cNvPr>
          <p:cNvGrpSpPr/>
          <p:nvPr/>
        </p:nvGrpSpPr>
        <p:grpSpPr>
          <a:xfrm>
            <a:off x="4855088" y="1416268"/>
            <a:ext cx="3579624" cy="1946378"/>
            <a:chOff x="365197" y="1958340"/>
            <a:chExt cx="4316343" cy="2346960"/>
          </a:xfrm>
        </p:grpSpPr>
        <p:graphicFrame>
          <p:nvGraphicFramePr>
            <p:cNvPr id="5" name="Chart 4">
              <a:extLst>
                <a:ext uri="{FF2B5EF4-FFF2-40B4-BE49-F238E27FC236}">
                  <a16:creationId xmlns="" xmlns:a16="http://schemas.microsoft.com/office/drawing/2014/main" id="{76BADE0B-2C98-4762-8DA5-DD99B5A3CDE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913695129"/>
                </p:ext>
              </p:extLst>
            </p:nvPr>
          </p:nvGraphicFramePr>
          <p:xfrm>
            <a:off x="365197" y="1958340"/>
            <a:ext cx="4316343" cy="234696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Freeform 48">
              <a:extLst>
                <a:ext uri="{FF2B5EF4-FFF2-40B4-BE49-F238E27FC236}">
                  <a16:creationId xmlns="" xmlns:a16="http://schemas.microsoft.com/office/drawing/2014/main" id="{B090A749-27A4-454D-8EDC-3B25129BB7D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3297" y="2652665"/>
              <a:ext cx="4196325" cy="964738"/>
            </a:xfrm>
            <a:custGeom>
              <a:avLst/>
              <a:gdLst>
                <a:gd name="T0" fmla="*/ 3888 w 4136"/>
                <a:gd name="T1" fmla="*/ 41 h 948"/>
                <a:gd name="T2" fmla="*/ 3566 w 4136"/>
                <a:gd name="T3" fmla="*/ 119 h 948"/>
                <a:gd name="T4" fmla="*/ 3088 w 4136"/>
                <a:gd name="T5" fmla="*/ 198 h 948"/>
                <a:gd name="T6" fmla="*/ 2610 w 4136"/>
                <a:gd name="T7" fmla="*/ 119 h 948"/>
                <a:gd name="T8" fmla="*/ 2288 w 4136"/>
                <a:gd name="T9" fmla="*/ 41 h 948"/>
                <a:gd name="T10" fmla="*/ 1488 w 4136"/>
                <a:gd name="T11" fmla="*/ 41 h 948"/>
                <a:gd name="T12" fmla="*/ 1166 w 4136"/>
                <a:gd name="T13" fmla="*/ 119 h 948"/>
                <a:gd name="T14" fmla="*/ 688 w 4136"/>
                <a:gd name="T15" fmla="*/ 198 h 948"/>
                <a:gd name="T16" fmla="*/ 210 w 4136"/>
                <a:gd name="T17" fmla="*/ 119 h 948"/>
                <a:gd name="T18" fmla="*/ 405 w 4136"/>
                <a:gd name="T19" fmla="*/ 455 h 948"/>
                <a:gd name="T20" fmla="*/ 295 w 4136"/>
                <a:gd name="T21" fmla="*/ 509 h 948"/>
                <a:gd name="T22" fmla="*/ 168 w 4136"/>
                <a:gd name="T23" fmla="*/ 455 h 948"/>
                <a:gd name="T24" fmla="*/ 137 w 4136"/>
                <a:gd name="T25" fmla="*/ 287 h 948"/>
                <a:gd name="T26" fmla="*/ 385 w 4136"/>
                <a:gd name="T27" fmla="*/ 223 h 948"/>
                <a:gd name="T28" fmla="*/ 831 w 4136"/>
                <a:gd name="T29" fmla="*/ 551 h 948"/>
                <a:gd name="T30" fmla="*/ 738 w 4136"/>
                <a:gd name="T31" fmla="*/ 868 h 948"/>
                <a:gd name="T32" fmla="*/ 594 w 4136"/>
                <a:gd name="T33" fmla="*/ 824 h 948"/>
                <a:gd name="T34" fmla="*/ 514 w 4136"/>
                <a:gd name="T35" fmla="*/ 522 h 948"/>
                <a:gd name="T36" fmla="*/ 751 w 4136"/>
                <a:gd name="T37" fmla="*/ 215 h 948"/>
                <a:gd name="T38" fmla="*/ 1260 w 4136"/>
                <a:gd name="T39" fmla="*/ 522 h 948"/>
                <a:gd name="T40" fmla="*/ 1182 w 4136"/>
                <a:gd name="T41" fmla="*/ 300 h 948"/>
                <a:gd name="T42" fmla="*/ 1079 w 4136"/>
                <a:gd name="T43" fmla="*/ 824 h 948"/>
                <a:gd name="T44" fmla="*/ 945 w 4136"/>
                <a:gd name="T45" fmla="*/ 551 h 948"/>
                <a:gd name="T46" fmla="*/ 1020 w 4136"/>
                <a:gd name="T47" fmla="*/ 215 h 948"/>
                <a:gd name="T48" fmla="*/ 1262 w 4136"/>
                <a:gd name="T49" fmla="*/ 455 h 948"/>
                <a:gd name="T50" fmla="*/ 1605 w 4136"/>
                <a:gd name="T51" fmla="*/ 455 h 948"/>
                <a:gd name="T52" fmla="*/ 1495 w 4136"/>
                <a:gd name="T53" fmla="*/ 509 h 948"/>
                <a:gd name="T54" fmla="*/ 1368 w 4136"/>
                <a:gd name="T55" fmla="*/ 455 h 948"/>
                <a:gd name="T56" fmla="*/ 1337 w 4136"/>
                <a:gd name="T57" fmla="*/ 287 h 948"/>
                <a:gd name="T58" fmla="*/ 1585 w 4136"/>
                <a:gd name="T59" fmla="*/ 223 h 948"/>
                <a:gd name="T60" fmla="*/ 2031 w 4136"/>
                <a:gd name="T61" fmla="*/ 551 h 948"/>
                <a:gd name="T62" fmla="*/ 1938 w 4136"/>
                <a:gd name="T63" fmla="*/ 868 h 948"/>
                <a:gd name="T64" fmla="*/ 1794 w 4136"/>
                <a:gd name="T65" fmla="*/ 824 h 948"/>
                <a:gd name="T66" fmla="*/ 1714 w 4136"/>
                <a:gd name="T67" fmla="*/ 522 h 948"/>
                <a:gd name="T68" fmla="*/ 1951 w 4136"/>
                <a:gd name="T69" fmla="*/ 215 h 948"/>
                <a:gd name="T70" fmla="*/ 2460 w 4136"/>
                <a:gd name="T71" fmla="*/ 522 h 948"/>
                <a:gd name="T72" fmla="*/ 2382 w 4136"/>
                <a:gd name="T73" fmla="*/ 300 h 948"/>
                <a:gd name="T74" fmla="*/ 2279 w 4136"/>
                <a:gd name="T75" fmla="*/ 824 h 948"/>
                <a:gd name="T76" fmla="*/ 2145 w 4136"/>
                <a:gd name="T77" fmla="*/ 551 h 948"/>
                <a:gd name="T78" fmla="*/ 2220 w 4136"/>
                <a:gd name="T79" fmla="*/ 215 h 948"/>
                <a:gd name="T80" fmla="*/ 2462 w 4136"/>
                <a:gd name="T81" fmla="*/ 455 h 948"/>
                <a:gd name="T82" fmla="*/ 2805 w 4136"/>
                <a:gd name="T83" fmla="*/ 455 h 948"/>
                <a:gd name="T84" fmla="*/ 2695 w 4136"/>
                <a:gd name="T85" fmla="*/ 509 h 948"/>
                <a:gd name="T86" fmla="*/ 2568 w 4136"/>
                <a:gd name="T87" fmla="*/ 455 h 948"/>
                <a:gd name="T88" fmla="*/ 2537 w 4136"/>
                <a:gd name="T89" fmla="*/ 287 h 948"/>
                <a:gd name="T90" fmla="*/ 2785 w 4136"/>
                <a:gd name="T91" fmla="*/ 223 h 948"/>
                <a:gd name="T92" fmla="*/ 3231 w 4136"/>
                <a:gd name="T93" fmla="*/ 551 h 948"/>
                <a:gd name="T94" fmla="*/ 3138 w 4136"/>
                <a:gd name="T95" fmla="*/ 868 h 948"/>
                <a:gd name="T96" fmla="*/ 2994 w 4136"/>
                <a:gd name="T97" fmla="*/ 824 h 948"/>
                <a:gd name="T98" fmla="*/ 2914 w 4136"/>
                <a:gd name="T99" fmla="*/ 522 h 948"/>
                <a:gd name="T100" fmla="*/ 3151 w 4136"/>
                <a:gd name="T101" fmla="*/ 215 h 948"/>
                <a:gd name="T102" fmla="*/ 3660 w 4136"/>
                <a:gd name="T103" fmla="*/ 522 h 948"/>
                <a:gd name="T104" fmla="*/ 3582 w 4136"/>
                <a:gd name="T105" fmla="*/ 300 h 948"/>
                <a:gd name="T106" fmla="*/ 3479 w 4136"/>
                <a:gd name="T107" fmla="*/ 824 h 948"/>
                <a:gd name="T108" fmla="*/ 3345 w 4136"/>
                <a:gd name="T109" fmla="*/ 551 h 948"/>
                <a:gd name="T110" fmla="*/ 3420 w 4136"/>
                <a:gd name="T111" fmla="*/ 215 h 948"/>
                <a:gd name="T112" fmla="*/ 3662 w 4136"/>
                <a:gd name="T113" fmla="*/ 455 h 948"/>
                <a:gd name="T114" fmla="*/ 4005 w 4136"/>
                <a:gd name="T115" fmla="*/ 455 h 948"/>
                <a:gd name="T116" fmla="*/ 3895 w 4136"/>
                <a:gd name="T117" fmla="*/ 509 h 948"/>
                <a:gd name="T118" fmla="*/ 3768 w 4136"/>
                <a:gd name="T119" fmla="*/ 455 h 948"/>
                <a:gd name="T120" fmla="*/ 3737 w 4136"/>
                <a:gd name="T121" fmla="*/ 287 h 948"/>
                <a:gd name="T122" fmla="*/ 3985 w 4136"/>
                <a:gd name="T123" fmla="*/ 223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36" h="948">
                  <a:moveTo>
                    <a:pt x="0" y="0"/>
                  </a:moveTo>
                  <a:cubicBezTo>
                    <a:pt x="0" y="948"/>
                    <a:pt x="0" y="948"/>
                    <a:pt x="0" y="948"/>
                  </a:cubicBezTo>
                  <a:cubicBezTo>
                    <a:pt x="4136" y="948"/>
                    <a:pt x="4136" y="948"/>
                    <a:pt x="4136" y="948"/>
                  </a:cubicBezTo>
                  <a:cubicBezTo>
                    <a:pt x="4136" y="0"/>
                    <a:pt x="4136" y="0"/>
                    <a:pt x="4136" y="0"/>
                  </a:cubicBezTo>
                  <a:lnTo>
                    <a:pt x="0" y="0"/>
                  </a:lnTo>
                  <a:close/>
                  <a:moveTo>
                    <a:pt x="3888" y="41"/>
                  </a:moveTo>
                  <a:cubicBezTo>
                    <a:pt x="3931" y="41"/>
                    <a:pt x="3966" y="76"/>
                    <a:pt x="3966" y="119"/>
                  </a:cubicBezTo>
                  <a:cubicBezTo>
                    <a:pt x="3966" y="163"/>
                    <a:pt x="3931" y="198"/>
                    <a:pt x="3888" y="198"/>
                  </a:cubicBezTo>
                  <a:cubicBezTo>
                    <a:pt x="3845" y="198"/>
                    <a:pt x="3810" y="163"/>
                    <a:pt x="3810" y="119"/>
                  </a:cubicBezTo>
                  <a:cubicBezTo>
                    <a:pt x="3810" y="76"/>
                    <a:pt x="3845" y="41"/>
                    <a:pt x="3888" y="41"/>
                  </a:cubicBezTo>
                  <a:close/>
                  <a:moveTo>
                    <a:pt x="3488" y="41"/>
                  </a:moveTo>
                  <a:cubicBezTo>
                    <a:pt x="3531" y="41"/>
                    <a:pt x="3566" y="76"/>
                    <a:pt x="3566" y="119"/>
                  </a:cubicBezTo>
                  <a:cubicBezTo>
                    <a:pt x="3566" y="163"/>
                    <a:pt x="3531" y="198"/>
                    <a:pt x="3488" y="198"/>
                  </a:cubicBezTo>
                  <a:cubicBezTo>
                    <a:pt x="3445" y="198"/>
                    <a:pt x="3410" y="163"/>
                    <a:pt x="3410" y="119"/>
                  </a:cubicBezTo>
                  <a:cubicBezTo>
                    <a:pt x="3410" y="76"/>
                    <a:pt x="3445" y="41"/>
                    <a:pt x="3488" y="41"/>
                  </a:cubicBezTo>
                  <a:close/>
                  <a:moveTo>
                    <a:pt x="3088" y="41"/>
                  </a:moveTo>
                  <a:cubicBezTo>
                    <a:pt x="3131" y="41"/>
                    <a:pt x="3166" y="76"/>
                    <a:pt x="3166" y="119"/>
                  </a:cubicBezTo>
                  <a:cubicBezTo>
                    <a:pt x="3166" y="163"/>
                    <a:pt x="3131" y="198"/>
                    <a:pt x="3088" y="198"/>
                  </a:cubicBezTo>
                  <a:cubicBezTo>
                    <a:pt x="3045" y="198"/>
                    <a:pt x="3010" y="163"/>
                    <a:pt x="3010" y="119"/>
                  </a:cubicBezTo>
                  <a:cubicBezTo>
                    <a:pt x="3010" y="76"/>
                    <a:pt x="3045" y="41"/>
                    <a:pt x="3088" y="41"/>
                  </a:cubicBezTo>
                  <a:close/>
                  <a:moveTo>
                    <a:pt x="2688" y="41"/>
                  </a:moveTo>
                  <a:cubicBezTo>
                    <a:pt x="2731" y="41"/>
                    <a:pt x="2766" y="76"/>
                    <a:pt x="2766" y="119"/>
                  </a:cubicBezTo>
                  <a:cubicBezTo>
                    <a:pt x="2766" y="163"/>
                    <a:pt x="2731" y="198"/>
                    <a:pt x="2688" y="198"/>
                  </a:cubicBezTo>
                  <a:cubicBezTo>
                    <a:pt x="2645" y="198"/>
                    <a:pt x="2610" y="163"/>
                    <a:pt x="2610" y="119"/>
                  </a:cubicBezTo>
                  <a:cubicBezTo>
                    <a:pt x="2610" y="76"/>
                    <a:pt x="2645" y="41"/>
                    <a:pt x="2688" y="41"/>
                  </a:cubicBezTo>
                  <a:close/>
                  <a:moveTo>
                    <a:pt x="2288" y="41"/>
                  </a:moveTo>
                  <a:cubicBezTo>
                    <a:pt x="2331" y="41"/>
                    <a:pt x="2366" y="76"/>
                    <a:pt x="2366" y="119"/>
                  </a:cubicBezTo>
                  <a:cubicBezTo>
                    <a:pt x="2366" y="163"/>
                    <a:pt x="2331" y="198"/>
                    <a:pt x="2288" y="198"/>
                  </a:cubicBezTo>
                  <a:cubicBezTo>
                    <a:pt x="2245" y="198"/>
                    <a:pt x="2210" y="163"/>
                    <a:pt x="2210" y="119"/>
                  </a:cubicBezTo>
                  <a:cubicBezTo>
                    <a:pt x="2210" y="76"/>
                    <a:pt x="2245" y="41"/>
                    <a:pt x="2288" y="41"/>
                  </a:cubicBezTo>
                  <a:close/>
                  <a:moveTo>
                    <a:pt x="1888" y="41"/>
                  </a:moveTo>
                  <a:cubicBezTo>
                    <a:pt x="1931" y="41"/>
                    <a:pt x="1966" y="76"/>
                    <a:pt x="1966" y="119"/>
                  </a:cubicBezTo>
                  <a:cubicBezTo>
                    <a:pt x="1966" y="163"/>
                    <a:pt x="1931" y="198"/>
                    <a:pt x="1888" y="198"/>
                  </a:cubicBezTo>
                  <a:cubicBezTo>
                    <a:pt x="1845" y="198"/>
                    <a:pt x="1810" y="163"/>
                    <a:pt x="1810" y="119"/>
                  </a:cubicBezTo>
                  <a:cubicBezTo>
                    <a:pt x="1810" y="76"/>
                    <a:pt x="1845" y="41"/>
                    <a:pt x="1888" y="41"/>
                  </a:cubicBezTo>
                  <a:close/>
                  <a:moveTo>
                    <a:pt x="1488" y="41"/>
                  </a:moveTo>
                  <a:cubicBezTo>
                    <a:pt x="1531" y="41"/>
                    <a:pt x="1566" y="76"/>
                    <a:pt x="1566" y="119"/>
                  </a:cubicBezTo>
                  <a:cubicBezTo>
                    <a:pt x="1566" y="163"/>
                    <a:pt x="1531" y="198"/>
                    <a:pt x="1488" y="198"/>
                  </a:cubicBezTo>
                  <a:cubicBezTo>
                    <a:pt x="1445" y="198"/>
                    <a:pt x="1410" y="163"/>
                    <a:pt x="1410" y="119"/>
                  </a:cubicBezTo>
                  <a:cubicBezTo>
                    <a:pt x="1410" y="76"/>
                    <a:pt x="1445" y="41"/>
                    <a:pt x="1488" y="41"/>
                  </a:cubicBezTo>
                  <a:close/>
                  <a:moveTo>
                    <a:pt x="1088" y="41"/>
                  </a:moveTo>
                  <a:cubicBezTo>
                    <a:pt x="1131" y="41"/>
                    <a:pt x="1166" y="76"/>
                    <a:pt x="1166" y="119"/>
                  </a:cubicBezTo>
                  <a:cubicBezTo>
                    <a:pt x="1166" y="163"/>
                    <a:pt x="1131" y="198"/>
                    <a:pt x="1088" y="198"/>
                  </a:cubicBezTo>
                  <a:cubicBezTo>
                    <a:pt x="1045" y="198"/>
                    <a:pt x="1010" y="163"/>
                    <a:pt x="1010" y="119"/>
                  </a:cubicBezTo>
                  <a:cubicBezTo>
                    <a:pt x="1010" y="76"/>
                    <a:pt x="1045" y="41"/>
                    <a:pt x="1088" y="41"/>
                  </a:cubicBezTo>
                  <a:close/>
                  <a:moveTo>
                    <a:pt x="688" y="41"/>
                  </a:moveTo>
                  <a:cubicBezTo>
                    <a:pt x="731" y="41"/>
                    <a:pt x="766" y="76"/>
                    <a:pt x="766" y="119"/>
                  </a:cubicBezTo>
                  <a:cubicBezTo>
                    <a:pt x="766" y="163"/>
                    <a:pt x="731" y="198"/>
                    <a:pt x="688" y="198"/>
                  </a:cubicBezTo>
                  <a:cubicBezTo>
                    <a:pt x="645" y="198"/>
                    <a:pt x="610" y="163"/>
                    <a:pt x="610" y="119"/>
                  </a:cubicBezTo>
                  <a:cubicBezTo>
                    <a:pt x="610" y="76"/>
                    <a:pt x="645" y="41"/>
                    <a:pt x="688" y="41"/>
                  </a:cubicBezTo>
                  <a:close/>
                  <a:moveTo>
                    <a:pt x="288" y="41"/>
                  </a:moveTo>
                  <a:cubicBezTo>
                    <a:pt x="331" y="41"/>
                    <a:pt x="366" y="76"/>
                    <a:pt x="366" y="119"/>
                  </a:cubicBezTo>
                  <a:cubicBezTo>
                    <a:pt x="366" y="163"/>
                    <a:pt x="331" y="198"/>
                    <a:pt x="288" y="198"/>
                  </a:cubicBezTo>
                  <a:cubicBezTo>
                    <a:pt x="245" y="198"/>
                    <a:pt x="210" y="163"/>
                    <a:pt x="210" y="119"/>
                  </a:cubicBezTo>
                  <a:cubicBezTo>
                    <a:pt x="210" y="76"/>
                    <a:pt x="245" y="41"/>
                    <a:pt x="288" y="41"/>
                  </a:cubicBezTo>
                  <a:close/>
                  <a:moveTo>
                    <a:pt x="460" y="522"/>
                  </a:moveTo>
                  <a:cubicBezTo>
                    <a:pt x="460" y="538"/>
                    <a:pt x="447" y="551"/>
                    <a:pt x="434" y="551"/>
                  </a:cubicBezTo>
                  <a:cubicBezTo>
                    <a:pt x="434" y="551"/>
                    <a:pt x="434" y="551"/>
                    <a:pt x="431" y="551"/>
                  </a:cubicBezTo>
                  <a:cubicBezTo>
                    <a:pt x="416" y="548"/>
                    <a:pt x="403" y="535"/>
                    <a:pt x="405" y="520"/>
                  </a:cubicBezTo>
                  <a:cubicBezTo>
                    <a:pt x="405" y="496"/>
                    <a:pt x="405" y="476"/>
                    <a:pt x="405" y="455"/>
                  </a:cubicBezTo>
                  <a:cubicBezTo>
                    <a:pt x="405" y="385"/>
                    <a:pt x="398" y="342"/>
                    <a:pt x="387" y="313"/>
                  </a:cubicBezTo>
                  <a:cubicBezTo>
                    <a:pt x="387" y="308"/>
                    <a:pt x="385" y="303"/>
                    <a:pt x="382" y="300"/>
                  </a:cubicBezTo>
                  <a:cubicBezTo>
                    <a:pt x="382" y="300"/>
                    <a:pt x="382" y="300"/>
                    <a:pt x="382" y="824"/>
                  </a:cubicBezTo>
                  <a:cubicBezTo>
                    <a:pt x="382" y="847"/>
                    <a:pt x="364" y="868"/>
                    <a:pt x="338" y="868"/>
                  </a:cubicBezTo>
                  <a:cubicBezTo>
                    <a:pt x="315" y="868"/>
                    <a:pt x="295" y="847"/>
                    <a:pt x="295" y="824"/>
                  </a:cubicBezTo>
                  <a:cubicBezTo>
                    <a:pt x="295" y="824"/>
                    <a:pt x="295" y="824"/>
                    <a:pt x="295" y="509"/>
                  </a:cubicBezTo>
                  <a:cubicBezTo>
                    <a:pt x="295" y="509"/>
                    <a:pt x="295" y="509"/>
                    <a:pt x="279" y="509"/>
                  </a:cubicBezTo>
                  <a:cubicBezTo>
                    <a:pt x="279" y="509"/>
                    <a:pt x="279" y="509"/>
                    <a:pt x="279" y="824"/>
                  </a:cubicBezTo>
                  <a:cubicBezTo>
                    <a:pt x="279" y="847"/>
                    <a:pt x="261" y="868"/>
                    <a:pt x="235" y="868"/>
                  </a:cubicBezTo>
                  <a:cubicBezTo>
                    <a:pt x="212" y="868"/>
                    <a:pt x="194" y="847"/>
                    <a:pt x="194" y="824"/>
                  </a:cubicBezTo>
                  <a:cubicBezTo>
                    <a:pt x="194" y="824"/>
                    <a:pt x="194" y="824"/>
                    <a:pt x="194" y="300"/>
                  </a:cubicBezTo>
                  <a:cubicBezTo>
                    <a:pt x="181" y="324"/>
                    <a:pt x="168" y="373"/>
                    <a:pt x="168" y="455"/>
                  </a:cubicBezTo>
                  <a:cubicBezTo>
                    <a:pt x="168" y="476"/>
                    <a:pt x="168" y="496"/>
                    <a:pt x="171" y="520"/>
                  </a:cubicBezTo>
                  <a:cubicBezTo>
                    <a:pt x="171" y="535"/>
                    <a:pt x="161" y="548"/>
                    <a:pt x="145" y="551"/>
                  </a:cubicBezTo>
                  <a:cubicBezTo>
                    <a:pt x="145" y="551"/>
                    <a:pt x="145" y="551"/>
                    <a:pt x="143" y="551"/>
                  </a:cubicBezTo>
                  <a:cubicBezTo>
                    <a:pt x="127" y="551"/>
                    <a:pt x="117" y="538"/>
                    <a:pt x="114" y="522"/>
                  </a:cubicBezTo>
                  <a:cubicBezTo>
                    <a:pt x="114" y="499"/>
                    <a:pt x="114" y="476"/>
                    <a:pt x="114" y="455"/>
                  </a:cubicBezTo>
                  <a:cubicBezTo>
                    <a:pt x="114" y="378"/>
                    <a:pt x="122" y="324"/>
                    <a:pt x="137" y="287"/>
                  </a:cubicBezTo>
                  <a:cubicBezTo>
                    <a:pt x="150" y="251"/>
                    <a:pt x="171" y="231"/>
                    <a:pt x="191" y="223"/>
                  </a:cubicBezTo>
                  <a:cubicBezTo>
                    <a:pt x="202" y="215"/>
                    <a:pt x="215" y="215"/>
                    <a:pt x="220" y="215"/>
                  </a:cubicBezTo>
                  <a:cubicBezTo>
                    <a:pt x="222" y="215"/>
                    <a:pt x="222" y="215"/>
                    <a:pt x="225" y="215"/>
                  </a:cubicBezTo>
                  <a:cubicBezTo>
                    <a:pt x="225" y="215"/>
                    <a:pt x="225" y="215"/>
                    <a:pt x="351" y="215"/>
                  </a:cubicBezTo>
                  <a:cubicBezTo>
                    <a:pt x="351" y="215"/>
                    <a:pt x="354" y="215"/>
                    <a:pt x="356" y="215"/>
                  </a:cubicBezTo>
                  <a:cubicBezTo>
                    <a:pt x="362" y="215"/>
                    <a:pt x="372" y="215"/>
                    <a:pt x="385" y="223"/>
                  </a:cubicBezTo>
                  <a:cubicBezTo>
                    <a:pt x="398" y="228"/>
                    <a:pt x="411" y="241"/>
                    <a:pt x="423" y="256"/>
                  </a:cubicBezTo>
                  <a:cubicBezTo>
                    <a:pt x="447" y="293"/>
                    <a:pt x="462" y="352"/>
                    <a:pt x="462" y="455"/>
                  </a:cubicBezTo>
                  <a:cubicBezTo>
                    <a:pt x="462" y="476"/>
                    <a:pt x="462" y="499"/>
                    <a:pt x="460" y="522"/>
                  </a:cubicBezTo>
                  <a:close/>
                  <a:moveTo>
                    <a:pt x="860" y="522"/>
                  </a:moveTo>
                  <a:cubicBezTo>
                    <a:pt x="860" y="538"/>
                    <a:pt x="847" y="551"/>
                    <a:pt x="834" y="551"/>
                  </a:cubicBezTo>
                  <a:cubicBezTo>
                    <a:pt x="834" y="551"/>
                    <a:pt x="834" y="551"/>
                    <a:pt x="831" y="551"/>
                  </a:cubicBezTo>
                  <a:cubicBezTo>
                    <a:pt x="816" y="548"/>
                    <a:pt x="803" y="535"/>
                    <a:pt x="805" y="520"/>
                  </a:cubicBezTo>
                  <a:cubicBezTo>
                    <a:pt x="805" y="496"/>
                    <a:pt x="805" y="476"/>
                    <a:pt x="805" y="455"/>
                  </a:cubicBezTo>
                  <a:cubicBezTo>
                    <a:pt x="805" y="385"/>
                    <a:pt x="798" y="342"/>
                    <a:pt x="787" y="313"/>
                  </a:cubicBezTo>
                  <a:cubicBezTo>
                    <a:pt x="787" y="308"/>
                    <a:pt x="785" y="303"/>
                    <a:pt x="782" y="300"/>
                  </a:cubicBezTo>
                  <a:cubicBezTo>
                    <a:pt x="782" y="300"/>
                    <a:pt x="782" y="300"/>
                    <a:pt x="782" y="824"/>
                  </a:cubicBezTo>
                  <a:cubicBezTo>
                    <a:pt x="782" y="847"/>
                    <a:pt x="764" y="868"/>
                    <a:pt x="738" y="868"/>
                  </a:cubicBezTo>
                  <a:cubicBezTo>
                    <a:pt x="715" y="868"/>
                    <a:pt x="695" y="847"/>
                    <a:pt x="695" y="824"/>
                  </a:cubicBezTo>
                  <a:cubicBezTo>
                    <a:pt x="695" y="824"/>
                    <a:pt x="695" y="824"/>
                    <a:pt x="695" y="509"/>
                  </a:cubicBezTo>
                  <a:cubicBezTo>
                    <a:pt x="695" y="509"/>
                    <a:pt x="695" y="509"/>
                    <a:pt x="679" y="509"/>
                  </a:cubicBezTo>
                  <a:cubicBezTo>
                    <a:pt x="679" y="509"/>
                    <a:pt x="679" y="509"/>
                    <a:pt x="679" y="824"/>
                  </a:cubicBezTo>
                  <a:cubicBezTo>
                    <a:pt x="679" y="847"/>
                    <a:pt x="661" y="868"/>
                    <a:pt x="635" y="868"/>
                  </a:cubicBezTo>
                  <a:cubicBezTo>
                    <a:pt x="612" y="868"/>
                    <a:pt x="594" y="847"/>
                    <a:pt x="594" y="824"/>
                  </a:cubicBezTo>
                  <a:cubicBezTo>
                    <a:pt x="594" y="824"/>
                    <a:pt x="594" y="824"/>
                    <a:pt x="594" y="300"/>
                  </a:cubicBezTo>
                  <a:cubicBezTo>
                    <a:pt x="581" y="324"/>
                    <a:pt x="568" y="373"/>
                    <a:pt x="568" y="455"/>
                  </a:cubicBezTo>
                  <a:cubicBezTo>
                    <a:pt x="568" y="476"/>
                    <a:pt x="568" y="496"/>
                    <a:pt x="571" y="520"/>
                  </a:cubicBezTo>
                  <a:cubicBezTo>
                    <a:pt x="571" y="535"/>
                    <a:pt x="561" y="548"/>
                    <a:pt x="545" y="551"/>
                  </a:cubicBezTo>
                  <a:cubicBezTo>
                    <a:pt x="545" y="551"/>
                    <a:pt x="545" y="551"/>
                    <a:pt x="543" y="551"/>
                  </a:cubicBezTo>
                  <a:cubicBezTo>
                    <a:pt x="527" y="551"/>
                    <a:pt x="517" y="538"/>
                    <a:pt x="514" y="522"/>
                  </a:cubicBezTo>
                  <a:cubicBezTo>
                    <a:pt x="514" y="499"/>
                    <a:pt x="514" y="476"/>
                    <a:pt x="514" y="455"/>
                  </a:cubicBezTo>
                  <a:cubicBezTo>
                    <a:pt x="514" y="378"/>
                    <a:pt x="522" y="324"/>
                    <a:pt x="537" y="287"/>
                  </a:cubicBezTo>
                  <a:cubicBezTo>
                    <a:pt x="550" y="251"/>
                    <a:pt x="571" y="231"/>
                    <a:pt x="591" y="223"/>
                  </a:cubicBezTo>
                  <a:cubicBezTo>
                    <a:pt x="602" y="215"/>
                    <a:pt x="615" y="215"/>
                    <a:pt x="620" y="215"/>
                  </a:cubicBezTo>
                  <a:cubicBezTo>
                    <a:pt x="622" y="215"/>
                    <a:pt x="622" y="215"/>
                    <a:pt x="625" y="215"/>
                  </a:cubicBezTo>
                  <a:cubicBezTo>
                    <a:pt x="625" y="215"/>
                    <a:pt x="625" y="215"/>
                    <a:pt x="751" y="215"/>
                  </a:cubicBezTo>
                  <a:cubicBezTo>
                    <a:pt x="751" y="215"/>
                    <a:pt x="754" y="215"/>
                    <a:pt x="756" y="215"/>
                  </a:cubicBezTo>
                  <a:cubicBezTo>
                    <a:pt x="762" y="215"/>
                    <a:pt x="772" y="215"/>
                    <a:pt x="785" y="223"/>
                  </a:cubicBezTo>
                  <a:cubicBezTo>
                    <a:pt x="798" y="228"/>
                    <a:pt x="811" y="241"/>
                    <a:pt x="823" y="256"/>
                  </a:cubicBezTo>
                  <a:cubicBezTo>
                    <a:pt x="847" y="293"/>
                    <a:pt x="862" y="352"/>
                    <a:pt x="862" y="455"/>
                  </a:cubicBezTo>
                  <a:cubicBezTo>
                    <a:pt x="862" y="476"/>
                    <a:pt x="862" y="499"/>
                    <a:pt x="860" y="522"/>
                  </a:cubicBezTo>
                  <a:close/>
                  <a:moveTo>
                    <a:pt x="1260" y="522"/>
                  </a:moveTo>
                  <a:cubicBezTo>
                    <a:pt x="1260" y="538"/>
                    <a:pt x="1247" y="551"/>
                    <a:pt x="1234" y="551"/>
                  </a:cubicBezTo>
                  <a:cubicBezTo>
                    <a:pt x="1234" y="551"/>
                    <a:pt x="1234" y="551"/>
                    <a:pt x="1231" y="551"/>
                  </a:cubicBezTo>
                  <a:cubicBezTo>
                    <a:pt x="1216" y="548"/>
                    <a:pt x="1203" y="535"/>
                    <a:pt x="1205" y="520"/>
                  </a:cubicBezTo>
                  <a:cubicBezTo>
                    <a:pt x="1205" y="496"/>
                    <a:pt x="1205" y="476"/>
                    <a:pt x="1205" y="455"/>
                  </a:cubicBezTo>
                  <a:cubicBezTo>
                    <a:pt x="1205" y="385"/>
                    <a:pt x="1198" y="342"/>
                    <a:pt x="1187" y="313"/>
                  </a:cubicBezTo>
                  <a:cubicBezTo>
                    <a:pt x="1187" y="308"/>
                    <a:pt x="1185" y="303"/>
                    <a:pt x="1182" y="300"/>
                  </a:cubicBezTo>
                  <a:cubicBezTo>
                    <a:pt x="1182" y="300"/>
                    <a:pt x="1182" y="300"/>
                    <a:pt x="1182" y="824"/>
                  </a:cubicBezTo>
                  <a:cubicBezTo>
                    <a:pt x="1182" y="847"/>
                    <a:pt x="1164" y="868"/>
                    <a:pt x="1138" y="868"/>
                  </a:cubicBezTo>
                  <a:cubicBezTo>
                    <a:pt x="1115" y="868"/>
                    <a:pt x="1095" y="847"/>
                    <a:pt x="1095" y="824"/>
                  </a:cubicBezTo>
                  <a:cubicBezTo>
                    <a:pt x="1095" y="824"/>
                    <a:pt x="1095" y="824"/>
                    <a:pt x="1095" y="509"/>
                  </a:cubicBezTo>
                  <a:cubicBezTo>
                    <a:pt x="1095" y="509"/>
                    <a:pt x="1095" y="509"/>
                    <a:pt x="1079" y="509"/>
                  </a:cubicBezTo>
                  <a:cubicBezTo>
                    <a:pt x="1079" y="509"/>
                    <a:pt x="1079" y="509"/>
                    <a:pt x="1079" y="824"/>
                  </a:cubicBezTo>
                  <a:cubicBezTo>
                    <a:pt x="1079" y="847"/>
                    <a:pt x="1061" y="868"/>
                    <a:pt x="1035" y="868"/>
                  </a:cubicBezTo>
                  <a:cubicBezTo>
                    <a:pt x="1012" y="868"/>
                    <a:pt x="994" y="847"/>
                    <a:pt x="994" y="824"/>
                  </a:cubicBezTo>
                  <a:cubicBezTo>
                    <a:pt x="994" y="824"/>
                    <a:pt x="994" y="824"/>
                    <a:pt x="994" y="300"/>
                  </a:cubicBezTo>
                  <a:cubicBezTo>
                    <a:pt x="981" y="324"/>
                    <a:pt x="968" y="373"/>
                    <a:pt x="968" y="455"/>
                  </a:cubicBezTo>
                  <a:cubicBezTo>
                    <a:pt x="968" y="476"/>
                    <a:pt x="968" y="496"/>
                    <a:pt x="971" y="520"/>
                  </a:cubicBezTo>
                  <a:cubicBezTo>
                    <a:pt x="971" y="535"/>
                    <a:pt x="961" y="548"/>
                    <a:pt x="945" y="551"/>
                  </a:cubicBezTo>
                  <a:cubicBezTo>
                    <a:pt x="945" y="551"/>
                    <a:pt x="945" y="551"/>
                    <a:pt x="943" y="551"/>
                  </a:cubicBezTo>
                  <a:cubicBezTo>
                    <a:pt x="927" y="551"/>
                    <a:pt x="917" y="538"/>
                    <a:pt x="914" y="522"/>
                  </a:cubicBezTo>
                  <a:cubicBezTo>
                    <a:pt x="914" y="499"/>
                    <a:pt x="914" y="476"/>
                    <a:pt x="914" y="455"/>
                  </a:cubicBezTo>
                  <a:cubicBezTo>
                    <a:pt x="914" y="378"/>
                    <a:pt x="922" y="324"/>
                    <a:pt x="937" y="287"/>
                  </a:cubicBezTo>
                  <a:cubicBezTo>
                    <a:pt x="950" y="251"/>
                    <a:pt x="971" y="231"/>
                    <a:pt x="991" y="223"/>
                  </a:cubicBezTo>
                  <a:cubicBezTo>
                    <a:pt x="1002" y="215"/>
                    <a:pt x="1015" y="215"/>
                    <a:pt x="1020" y="215"/>
                  </a:cubicBezTo>
                  <a:cubicBezTo>
                    <a:pt x="1022" y="215"/>
                    <a:pt x="1022" y="215"/>
                    <a:pt x="1025" y="215"/>
                  </a:cubicBezTo>
                  <a:cubicBezTo>
                    <a:pt x="1025" y="215"/>
                    <a:pt x="1025" y="215"/>
                    <a:pt x="1151" y="215"/>
                  </a:cubicBezTo>
                  <a:cubicBezTo>
                    <a:pt x="1151" y="215"/>
                    <a:pt x="1154" y="215"/>
                    <a:pt x="1156" y="215"/>
                  </a:cubicBezTo>
                  <a:cubicBezTo>
                    <a:pt x="1162" y="215"/>
                    <a:pt x="1172" y="215"/>
                    <a:pt x="1185" y="223"/>
                  </a:cubicBezTo>
                  <a:cubicBezTo>
                    <a:pt x="1198" y="228"/>
                    <a:pt x="1211" y="241"/>
                    <a:pt x="1223" y="256"/>
                  </a:cubicBezTo>
                  <a:cubicBezTo>
                    <a:pt x="1247" y="293"/>
                    <a:pt x="1262" y="352"/>
                    <a:pt x="1262" y="455"/>
                  </a:cubicBezTo>
                  <a:cubicBezTo>
                    <a:pt x="1262" y="476"/>
                    <a:pt x="1262" y="499"/>
                    <a:pt x="1260" y="522"/>
                  </a:cubicBezTo>
                  <a:close/>
                  <a:moveTo>
                    <a:pt x="1660" y="522"/>
                  </a:moveTo>
                  <a:cubicBezTo>
                    <a:pt x="1660" y="538"/>
                    <a:pt x="1647" y="551"/>
                    <a:pt x="1634" y="551"/>
                  </a:cubicBezTo>
                  <a:cubicBezTo>
                    <a:pt x="1634" y="551"/>
                    <a:pt x="1634" y="551"/>
                    <a:pt x="1631" y="551"/>
                  </a:cubicBezTo>
                  <a:cubicBezTo>
                    <a:pt x="1616" y="548"/>
                    <a:pt x="1603" y="535"/>
                    <a:pt x="1605" y="520"/>
                  </a:cubicBezTo>
                  <a:cubicBezTo>
                    <a:pt x="1605" y="496"/>
                    <a:pt x="1605" y="476"/>
                    <a:pt x="1605" y="455"/>
                  </a:cubicBezTo>
                  <a:cubicBezTo>
                    <a:pt x="1605" y="385"/>
                    <a:pt x="1598" y="342"/>
                    <a:pt x="1587" y="313"/>
                  </a:cubicBezTo>
                  <a:cubicBezTo>
                    <a:pt x="1587" y="308"/>
                    <a:pt x="1585" y="303"/>
                    <a:pt x="1582" y="300"/>
                  </a:cubicBezTo>
                  <a:cubicBezTo>
                    <a:pt x="1582" y="300"/>
                    <a:pt x="1582" y="300"/>
                    <a:pt x="1582" y="824"/>
                  </a:cubicBezTo>
                  <a:cubicBezTo>
                    <a:pt x="1582" y="847"/>
                    <a:pt x="1564" y="868"/>
                    <a:pt x="1538" y="868"/>
                  </a:cubicBezTo>
                  <a:cubicBezTo>
                    <a:pt x="1515" y="868"/>
                    <a:pt x="1495" y="847"/>
                    <a:pt x="1495" y="824"/>
                  </a:cubicBezTo>
                  <a:cubicBezTo>
                    <a:pt x="1495" y="824"/>
                    <a:pt x="1495" y="824"/>
                    <a:pt x="1495" y="509"/>
                  </a:cubicBezTo>
                  <a:cubicBezTo>
                    <a:pt x="1495" y="509"/>
                    <a:pt x="1495" y="509"/>
                    <a:pt x="1479" y="509"/>
                  </a:cubicBezTo>
                  <a:cubicBezTo>
                    <a:pt x="1479" y="509"/>
                    <a:pt x="1479" y="509"/>
                    <a:pt x="1479" y="824"/>
                  </a:cubicBezTo>
                  <a:cubicBezTo>
                    <a:pt x="1479" y="847"/>
                    <a:pt x="1461" y="868"/>
                    <a:pt x="1435" y="868"/>
                  </a:cubicBezTo>
                  <a:cubicBezTo>
                    <a:pt x="1412" y="868"/>
                    <a:pt x="1394" y="847"/>
                    <a:pt x="1394" y="824"/>
                  </a:cubicBezTo>
                  <a:cubicBezTo>
                    <a:pt x="1394" y="824"/>
                    <a:pt x="1394" y="824"/>
                    <a:pt x="1394" y="300"/>
                  </a:cubicBezTo>
                  <a:cubicBezTo>
                    <a:pt x="1381" y="324"/>
                    <a:pt x="1368" y="373"/>
                    <a:pt x="1368" y="455"/>
                  </a:cubicBezTo>
                  <a:cubicBezTo>
                    <a:pt x="1368" y="476"/>
                    <a:pt x="1368" y="496"/>
                    <a:pt x="1371" y="520"/>
                  </a:cubicBezTo>
                  <a:cubicBezTo>
                    <a:pt x="1371" y="535"/>
                    <a:pt x="1361" y="548"/>
                    <a:pt x="1345" y="551"/>
                  </a:cubicBezTo>
                  <a:cubicBezTo>
                    <a:pt x="1345" y="551"/>
                    <a:pt x="1345" y="551"/>
                    <a:pt x="1343" y="551"/>
                  </a:cubicBezTo>
                  <a:cubicBezTo>
                    <a:pt x="1327" y="551"/>
                    <a:pt x="1317" y="538"/>
                    <a:pt x="1314" y="522"/>
                  </a:cubicBezTo>
                  <a:cubicBezTo>
                    <a:pt x="1314" y="499"/>
                    <a:pt x="1314" y="476"/>
                    <a:pt x="1314" y="455"/>
                  </a:cubicBezTo>
                  <a:cubicBezTo>
                    <a:pt x="1314" y="378"/>
                    <a:pt x="1322" y="324"/>
                    <a:pt x="1337" y="287"/>
                  </a:cubicBezTo>
                  <a:cubicBezTo>
                    <a:pt x="1350" y="251"/>
                    <a:pt x="1371" y="231"/>
                    <a:pt x="1391" y="223"/>
                  </a:cubicBezTo>
                  <a:cubicBezTo>
                    <a:pt x="1402" y="215"/>
                    <a:pt x="1415" y="215"/>
                    <a:pt x="1420" y="215"/>
                  </a:cubicBezTo>
                  <a:cubicBezTo>
                    <a:pt x="1422" y="215"/>
                    <a:pt x="1422" y="215"/>
                    <a:pt x="1425" y="215"/>
                  </a:cubicBezTo>
                  <a:cubicBezTo>
                    <a:pt x="1425" y="215"/>
                    <a:pt x="1425" y="215"/>
                    <a:pt x="1551" y="215"/>
                  </a:cubicBezTo>
                  <a:cubicBezTo>
                    <a:pt x="1551" y="215"/>
                    <a:pt x="1554" y="215"/>
                    <a:pt x="1556" y="215"/>
                  </a:cubicBezTo>
                  <a:cubicBezTo>
                    <a:pt x="1562" y="215"/>
                    <a:pt x="1572" y="215"/>
                    <a:pt x="1585" y="223"/>
                  </a:cubicBezTo>
                  <a:cubicBezTo>
                    <a:pt x="1598" y="228"/>
                    <a:pt x="1611" y="241"/>
                    <a:pt x="1623" y="256"/>
                  </a:cubicBezTo>
                  <a:cubicBezTo>
                    <a:pt x="1647" y="293"/>
                    <a:pt x="1662" y="352"/>
                    <a:pt x="1662" y="455"/>
                  </a:cubicBezTo>
                  <a:cubicBezTo>
                    <a:pt x="1662" y="476"/>
                    <a:pt x="1662" y="499"/>
                    <a:pt x="1660" y="522"/>
                  </a:cubicBezTo>
                  <a:close/>
                  <a:moveTo>
                    <a:pt x="2060" y="522"/>
                  </a:moveTo>
                  <a:cubicBezTo>
                    <a:pt x="2060" y="538"/>
                    <a:pt x="2047" y="551"/>
                    <a:pt x="2034" y="551"/>
                  </a:cubicBezTo>
                  <a:cubicBezTo>
                    <a:pt x="2034" y="551"/>
                    <a:pt x="2034" y="551"/>
                    <a:pt x="2031" y="551"/>
                  </a:cubicBezTo>
                  <a:cubicBezTo>
                    <a:pt x="2016" y="548"/>
                    <a:pt x="2003" y="535"/>
                    <a:pt x="2005" y="520"/>
                  </a:cubicBezTo>
                  <a:cubicBezTo>
                    <a:pt x="2005" y="496"/>
                    <a:pt x="2005" y="476"/>
                    <a:pt x="2005" y="455"/>
                  </a:cubicBezTo>
                  <a:cubicBezTo>
                    <a:pt x="2005" y="385"/>
                    <a:pt x="1998" y="342"/>
                    <a:pt x="1987" y="313"/>
                  </a:cubicBezTo>
                  <a:cubicBezTo>
                    <a:pt x="1987" y="308"/>
                    <a:pt x="1985" y="303"/>
                    <a:pt x="1982" y="300"/>
                  </a:cubicBezTo>
                  <a:cubicBezTo>
                    <a:pt x="1982" y="300"/>
                    <a:pt x="1982" y="300"/>
                    <a:pt x="1982" y="824"/>
                  </a:cubicBezTo>
                  <a:cubicBezTo>
                    <a:pt x="1982" y="847"/>
                    <a:pt x="1964" y="868"/>
                    <a:pt x="1938" y="868"/>
                  </a:cubicBezTo>
                  <a:cubicBezTo>
                    <a:pt x="1915" y="868"/>
                    <a:pt x="1895" y="847"/>
                    <a:pt x="1895" y="824"/>
                  </a:cubicBezTo>
                  <a:cubicBezTo>
                    <a:pt x="1895" y="824"/>
                    <a:pt x="1895" y="824"/>
                    <a:pt x="1895" y="509"/>
                  </a:cubicBezTo>
                  <a:cubicBezTo>
                    <a:pt x="1895" y="509"/>
                    <a:pt x="1895" y="509"/>
                    <a:pt x="1879" y="509"/>
                  </a:cubicBezTo>
                  <a:cubicBezTo>
                    <a:pt x="1879" y="509"/>
                    <a:pt x="1879" y="509"/>
                    <a:pt x="1879" y="824"/>
                  </a:cubicBezTo>
                  <a:cubicBezTo>
                    <a:pt x="1879" y="847"/>
                    <a:pt x="1861" y="868"/>
                    <a:pt x="1835" y="868"/>
                  </a:cubicBezTo>
                  <a:cubicBezTo>
                    <a:pt x="1812" y="868"/>
                    <a:pt x="1794" y="847"/>
                    <a:pt x="1794" y="824"/>
                  </a:cubicBezTo>
                  <a:cubicBezTo>
                    <a:pt x="1794" y="824"/>
                    <a:pt x="1794" y="824"/>
                    <a:pt x="1794" y="300"/>
                  </a:cubicBezTo>
                  <a:cubicBezTo>
                    <a:pt x="1781" y="324"/>
                    <a:pt x="1768" y="373"/>
                    <a:pt x="1768" y="455"/>
                  </a:cubicBezTo>
                  <a:cubicBezTo>
                    <a:pt x="1768" y="476"/>
                    <a:pt x="1768" y="496"/>
                    <a:pt x="1771" y="520"/>
                  </a:cubicBezTo>
                  <a:cubicBezTo>
                    <a:pt x="1771" y="535"/>
                    <a:pt x="1761" y="548"/>
                    <a:pt x="1745" y="551"/>
                  </a:cubicBezTo>
                  <a:cubicBezTo>
                    <a:pt x="1745" y="551"/>
                    <a:pt x="1745" y="551"/>
                    <a:pt x="1743" y="551"/>
                  </a:cubicBezTo>
                  <a:cubicBezTo>
                    <a:pt x="1727" y="551"/>
                    <a:pt x="1717" y="538"/>
                    <a:pt x="1714" y="522"/>
                  </a:cubicBezTo>
                  <a:cubicBezTo>
                    <a:pt x="1714" y="499"/>
                    <a:pt x="1714" y="476"/>
                    <a:pt x="1714" y="455"/>
                  </a:cubicBezTo>
                  <a:cubicBezTo>
                    <a:pt x="1714" y="378"/>
                    <a:pt x="1722" y="324"/>
                    <a:pt x="1737" y="287"/>
                  </a:cubicBezTo>
                  <a:cubicBezTo>
                    <a:pt x="1750" y="251"/>
                    <a:pt x="1771" y="231"/>
                    <a:pt x="1791" y="223"/>
                  </a:cubicBezTo>
                  <a:cubicBezTo>
                    <a:pt x="1802" y="215"/>
                    <a:pt x="1815" y="215"/>
                    <a:pt x="1820" y="215"/>
                  </a:cubicBezTo>
                  <a:cubicBezTo>
                    <a:pt x="1822" y="215"/>
                    <a:pt x="1822" y="215"/>
                    <a:pt x="1825" y="215"/>
                  </a:cubicBezTo>
                  <a:cubicBezTo>
                    <a:pt x="1825" y="215"/>
                    <a:pt x="1825" y="215"/>
                    <a:pt x="1951" y="215"/>
                  </a:cubicBezTo>
                  <a:cubicBezTo>
                    <a:pt x="1951" y="215"/>
                    <a:pt x="1954" y="215"/>
                    <a:pt x="1956" y="215"/>
                  </a:cubicBezTo>
                  <a:cubicBezTo>
                    <a:pt x="1962" y="215"/>
                    <a:pt x="1972" y="215"/>
                    <a:pt x="1985" y="223"/>
                  </a:cubicBezTo>
                  <a:cubicBezTo>
                    <a:pt x="1998" y="228"/>
                    <a:pt x="2011" y="241"/>
                    <a:pt x="2023" y="256"/>
                  </a:cubicBezTo>
                  <a:cubicBezTo>
                    <a:pt x="2047" y="293"/>
                    <a:pt x="2062" y="352"/>
                    <a:pt x="2062" y="455"/>
                  </a:cubicBezTo>
                  <a:cubicBezTo>
                    <a:pt x="2062" y="476"/>
                    <a:pt x="2062" y="499"/>
                    <a:pt x="2060" y="522"/>
                  </a:cubicBezTo>
                  <a:close/>
                  <a:moveTo>
                    <a:pt x="2460" y="522"/>
                  </a:moveTo>
                  <a:cubicBezTo>
                    <a:pt x="2460" y="538"/>
                    <a:pt x="2447" y="551"/>
                    <a:pt x="2434" y="551"/>
                  </a:cubicBezTo>
                  <a:cubicBezTo>
                    <a:pt x="2434" y="551"/>
                    <a:pt x="2434" y="551"/>
                    <a:pt x="2431" y="551"/>
                  </a:cubicBezTo>
                  <a:cubicBezTo>
                    <a:pt x="2416" y="548"/>
                    <a:pt x="2403" y="535"/>
                    <a:pt x="2405" y="520"/>
                  </a:cubicBezTo>
                  <a:cubicBezTo>
                    <a:pt x="2405" y="496"/>
                    <a:pt x="2405" y="476"/>
                    <a:pt x="2405" y="455"/>
                  </a:cubicBezTo>
                  <a:cubicBezTo>
                    <a:pt x="2405" y="385"/>
                    <a:pt x="2398" y="342"/>
                    <a:pt x="2387" y="313"/>
                  </a:cubicBezTo>
                  <a:cubicBezTo>
                    <a:pt x="2387" y="308"/>
                    <a:pt x="2385" y="303"/>
                    <a:pt x="2382" y="300"/>
                  </a:cubicBezTo>
                  <a:cubicBezTo>
                    <a:pt x="2382" y="300"/>
                    <a:pt x="2382" y="300"/>
                    <a:pt x="2382" y="824"/>
                  </a:cubicBezTo>
                  <a:cubicBezTo>
                    <a:pt x="2382" y="847"/>
                    <a:pt x="2364" y="868"/>
                    <a:pt x="2338" y="868"/>
                  </a:cubicBezTo>
                  <a:cubicBezTo>
                    <a:pt x="2315" y="868"/>
                    <a:pt x="2295" y="847"/>
                    <a:pt x="2295" y="824"/>
                  </a:cubicBezTo>
                  <a:cubicBezTo>
                    <a:pt x="2295" y="824"/>
                    <a:pt x="2295" y="824"/>
                    <a:pt x="2295" y="509"/>
                  </a:cubicBezTo>
                  <a:cubicBezTo>
                    <a:pt x="2295" y="509"/>
                    <a:pt x="2295" y="509"/>
                    <a:pt x="2279" y="509"/>
                  </a:cubicBezTo>
                  <a:cubicBezTo>
                    <a:pt x="2279" y="509"/>
                    <a:pt x="2279" y="509"/>
                    <a:pt x="2279" y="824"/>
                  </a:cubicBezTo>
                  <a:cubicBezTo>
                    <a:pt x="2279" y="847"/>
                    <a:pt x="2261" y="868"/>
                    <a:pt x="2235" y="868"/>
                  </a:cubicBezTo>
                  <a:cubicBezTo>
                    <a:pt x="2212" y="868"/>
                    <a:pt x="2194" y="847"/>
                    <a:pt x="2194" y="824"/>
                  </a:cubicBezTo>
                  <a:cubicBezTo>
                    <a:pt x="2194" y="824"/>
                    <a:pt x="2194" y="824"/>
                    <a:pt x="2194" y="300"/>
                  </a:cubicBezTo>
                  <a:cubicBezTo>
                    <a:pt x="2181" y="324"/>
                    <a:pt x="2168" y="373"/>
                    <a:pt x="2168" y="455"/>
                  </a:cubicBezTo>
                  <a:cubicBezTo>
                    <a:pt x="2168" y="476"/>
                    <a:pt x="2168" y="496"/>
                    <a:pt x="2171" y="520"/>
                  </a:cubicBezTo>
                  <a:cubicBezTo>
                    <a:pt x="2171" y="535"/>
                    <a:pt x="2161" y="548"/>
                    <a:pt x="2145" y="551"/>
                  </a:cubicBezTo>
                  <a:cubicBezTo>
                    <a:pt x="2145" y="551"/>
                    <a:pt x="2145" y="551"/>
                    <a:pt x="2143" y="551"/>
                  </a:cubicBezTo>
                  <a:cubicBezTo>
                    <a:pt x="2127" y="551"/>
                    <a:pt x="2117" y="538"/>
                    <a:pt x="2114" y="522"/>
                  </a:cubicBezTo>
                  <a:cubicBezTo>
                    <a:pt x="2114" y="499"/>
                    <a:pt x="2114" y="476"/>
                    <a:pt x="2114" y="455"/>
                  </a:cubicBezTo>
                  <a:cubicBezTo>
                    <a:pt x="2114" y="378"/>
                    <a:pt x="2122" y="324"/>
                    <a:pt x="2137" y="287"/>
                  </a:cubicBezTo>
                  <a:cubicBezTo>
                    <a:pt x="2150" y="251"/>
                    <a:pt x="2171" y="231"/>
                    <a:pt x="2191" y="223"/>
                  </a:cubicBezTo>
                  <a:cubicBezTo>
                    <a:pt x="2202" y="215"/>
                    <a:pt x="2215" y="215"/>
                    <a:pt x="2220" y="215"/>
                  </a:cubicBezTo>
                  <a:cubicBezTo>
                    <a:pt x="2222" y="215"/>
                    <a:pt x="2222" y="215"/>
                    <a:pt x="2225" y="215"/>
                  </a:cubicBezTo>
                  <a:cubicBezTo>
                    <a:pt x="2225" y="215"/>
                    <a:pt x="2225" y="215"/>
                    <a:pt x="2351" y="215"/>
                  </a:cubicBezTo>
                  <a:cubicBezTo>
                    <a:pt x="2351" y="215"/>
                    <a:pt x="2354" y="215"/>
                    <a:pt x="2356" y="215"/>
                  </a:cubicBezTo>
                  <a:cubicBezTo>
                    <a:pt x="2362" y="215"/>
                    <a:pt x="2372" y="215"/>
                    <a:pt x="2385" y="223"/>
                  </a:cubicBezTo>
                  <a:cubicBezTo>
                    <a:pt x="2398" y="228"/>
                    <a:pt x="2411" y="241"/>
                    <a:pt x="2423" y="256"/>
                  </a:cubicBezTo>
                  <a:cubicBezTo>
                    <a:pt x="2447" y="293"/>
                    <a:pt x="2462" y="352"/>
                    <a:pt x="2462" y="455"/>
                  </a:cubicBezTo>
                  <a:cubicBezTo>
                    <a:pt x="2462" y="476"/>
                    <a:pt x="2462" y="499"/>
                    <a:pt x="2460" y="522"/>
                  </a:cubicBezTo>
                  <a:close/>
                  <a:moveTo>
                    <a:pt x="2860" y="522"/>
                  </a:moveTo>
                  <a:cubicBezTo>
                    <a:pt x="2860" y="538"/>
                    <a:pt x="2847" y="551"/>
                    <a:pt x="2834" y="551"/>
                  </a:cubicBezTo>
                  <a:cubicBezTo>
                    <a:pt x="2834" y="551"/>
                    <a:pt x="2834" y="551"/>
                    <a:pt x="2831" y="551"/>
                  </a:cubicBezTo>
                  <a:cubicBezTo>
                    <a:pt x="2816" y="548"/>
                    <a:pt x="2803" y="535"/>
                    <a:pt x="2805" y="520"/>
                  </a:cubicBezTo>
                  <a:cubicBezTo>
                    <a:pt x="2805" y="496"/>
                    <a:pt x="2805" y="476"/>
                    <a:pt x="2805" y="455"/>
                  </a:cubicBezTo>
                  <a:cubicBezTo>
                    <a:pt x="2805" y="385"/>
                    <a:pt x="2798" y="342"/>
                    <a:pt x="2787" y="313"/>
                  </a:cubicBezTo>
                  <a:cubicBezTo>
                    <a:pt x="2787" y="308"/>
                    <a:pt x="2785" y="303"/>
                    <a:pt x="2782" y="300"/>
                  </a:cubicBezTo>
                  <a:cubicBezTo>
                    <a:pt x="2782" y="300"/>
                    <a:pt x="2782" y="300"/>
                    <a:pt x="2782" y="824"/>
                  </a:cubicBezTo>
                  <a:cubicBezTo>
                    <a:pt x="2782" y="847"/>
                    <a:pt x="2764" y="868"/>
                    <a:pt x="2738" y="868"/>
                  </a:cubicBezTo>
                  <a:cubicBezTo>
                    <a:pt x="2715" y="868"/>
                    <a:pt x="2695" y="847"/>
                    <a:pt x="2695" y="824"/>
                  </a:cubicBezTo>
                  <a:cubicBezTo>
                    <a:pt x="2695" y="824"/>
                    <a:pt x="2695" y="824"/>
                    <a:pt x="2695" y="509"/>
                  </a:cubicBezTo>
                  <a:cubicBezTo>
                    <a:pt x="2695" y="509"/>
                    <a:pt x="2695" y="509"/>
                    <a:pt x="2679" y="509"/>
                  </a:cubicBezTo>
                  <a:cubicBezTo>
                    <a:pt x="2679" y="509"/>
                    <a:pt x="2679" y="509"/>
                    <a:pt x="2679" y="824"/>
                  </a:cubicBezTo>
                  <a:cubicBezTo>
                    <a:pt x="2679" y="847"/>
                    <a:pt x="2661" y="868"/>
                    <a:pt x="2635" y="868"/>
                  </a:cubicBezTo>
                  <a:cubicBezTo>
                    <a:pt x="2612" y="868"/>
                    <a:pt x="2594" y="847"/>
                    <a:pt x="2594" y="824"/>
                  </a:cubicBezTo>
                  <a:cubicBezTo>
                    <a:pt x="2594" y="824"/>
                    <a:pt x="2594" y="824"/>
                    <a:pt x="2594" y="300"/>
                  </a:cubicBezTo>
                  <a:cubicBezTo>
                    <a:pt x="2581" y="324"/>
                    <a:pt x="2568" y="373"/>
                    <a:pt x="2568" y="455"/>
                  </a:cubicBezTo>
                  <a:cubicBezTo>
                    <a:pt x="2568" y="476"/>
                    <a:pt x="2568" y="496"/>
                    <a:pt x="2571" y="520"/>
                  </a:cubicBezTo>
                  <a:cubicBezTo>
                    <a:pt x="2571" y="535"/>
                    <a:pt x="2561" y="548"/>
                    <a:pt x="2545" y="551"/>
                  </a:cubicBezTo>
                  <a:cubicBezTo>
                    <a:pt x="2545" y="551"/>
                    <a:pt x="2545" y="551"/>
                    <a:pt x="2543" y="551"/>
                  </a:cubicBezTo>
                  <a:cubicBezTo>
                    <a:pt x="2527" y="551"/>
                    <a:pt x="2517" y="538"/>
                    <a:pt x="2514" y="522"/>
                  </a:cubicBezTo>
                  <a:cubicBezTo>
                    <a:pt x="2514" y="499"/>
                    <a:pt x="2514" y="476"/>
                    <a:pt x="2514" y="455"/>
                  </a:cubicBezTo>
                  <a:cubicBezTo>
                    <a:pt x="2514" y="378"/>
                    <a:pt x="2522" y="324"/>
                    <a:pt x="2537" y="287"/>
                  </a:cubicBezTo>
                  <a:cubicBezTo>
                    <a:pt x="2550" y="251"/>
                    <a:pt x="2571" y="231"/>
                    <a:pt x="2591" y="223"/>
                  </a:cubicBezTo>
                  <a:cubicBezTo>
                    <a:pt x="2602" y="215"/>
                    <a:pt x="2615" y="215"/>
                    <a:pt x="2620" y="215"/>
                  </a:cubicBezTo>
                  <a:cubicBezTo>
                    <a:pt x="2622" y="215"/>
                    <a:pt x="2622" y="215"/>
                    <a:pt x="2625" y="215"/>
                  </a:cubicBezTo>
                  <a:cubicBezTo>
                    <a:pt x="2625" y="215"/>
                    <a:pt x="2625" y="215"/>
                    <a:pt x="2751" y="215"/>
                  </a:cubicBezTo>
                  <a:cubicBezTo>
                    <a:pt x="2751" y="215"/>
                    <a:pt x="2754" y="215"/>
                    <a:pt x="2756" y="215"/>
                  </a:cubicBezTo>
                  <a:cubicBezTo>
                    <a:pt x="2762" y="215"/>
                    <a:pt x="2772" y="215"/>
                    <a:pt x="2785" y="223"/>
                  </a:cubicBezTo>
                  <a:cubicBezTo>
                    <a:pt x="2798" y="228"/>
                    <a:pt x="2811" y="241"/>
                    <a:pt x="2823" y="256"/>
                  </a:cubicBezTo>
                  <a:cubicBezTo>
                    <a:pt x="2847" y="293"/>
                    <a:pt x="2862" y="352"/>
                    <a:pt x="2862" y="455"/>
                  </a:cubicBezTo>
                  <a:cubicBezTo>
                    <a:pt x="2862" y="476"/>
                    <a:pt x="2862" y="499"/>
                    <a:pt x="2860" y="522"/>
                  </a:cubicBezTo>
                  <a:close/>
                  <a:moveTo>
                    <a:pt x="3260" y="522"/>
                  </a:moveTo>
                  <a:cubicBezTo>
                    <a:pt x="3260" y="538"/>
                    <a:pt x="3247" y="551"/>
                    <a:pt x="3234" y="551"/>
                  </a:cubicBezTo>
                  <a:cubicBezTo>
                    <a:pt x="3234" y="551"/>
                    <a:pt x="3234" y="551"/>
                    <a:pt x="3231" y="551"/>
                  </a:cubicBezTo>
                  <a:cubicBezTo>
                    <a:pt x="3216" y="548"/>
                    <a:pt x="3203" y="535"/>
                    <a:pt x="3205" y="520"/>
                  </a:cubicBezTo>
                  <a:cubicBezTo>
                    <a:pt x="3205" y="496"/>
                    <a:pt x="3205" y="476"/>
                    <a:pt x="3205" y="455"/>
                  </a:cubicBezTo>
                  <a:cubicBezTo>
                    <a:pt x="3205" y="385"/>
                    <a:pt x="3198" y="342"/>
                    <a:pt x="3187" y="313"/>
                  </a:cubicBezTo>
                  <a:cubicBezTo>
                    <a:pt x="3187" y="308"/>
                    <a:pt x="3185" y="303"/>
                    <a:pt x="3182" y="300"/>
                  </a:cubicBezTo>
                  <a:cubicBezTo>
                    <a:pt x="3182" y="300"/>
                    <a:pt x="3182" y="300"/>
                    <a:pt x="3182" y="824"/>
                  </a:cubicBezTo>
                  <a:cubicBezTo>
                    <a:pt x="3182" y="847"/>
                    <a:pt x="3164" y="868"/>
                    <a:pt x="3138" y="868"/>
                  </a:cubicBezTo>
                  <a:cubicBezTo>
                    <a:pt x="3115" y="868"/>
                    <a:pt x="3095" y="847"/>
                    <a:pt x="3095" y="824"/>
                  </a:cubicBezTo>
                  <a:cubicBezTo>
                    <a:pt x="3095" y="824"/>
                    <a:pt x="3095" y="824"/>
                    <a:pt x="3095" y="509"/>
                  </a:cubicBezTo>
                  <a:cubicBezTo>
                    <a:pt x="3095" y="509"/>
                    <a:pt x="3095" y="509"/>
                    <a:pt x="3079" y="509"/>
                  </a:cubicBezTo>
                  <a:cubicBezTo>
                    <a:pt x="3079" y="509"/>
                    <a:pt x="3079" y="509"/>
                    <a:pt x="3079" y="824"/>
                  </a:cubicBezTo>
                  <a:cubicBezTo>
                    <a:pt x="3079" y="847"/>
                    <a:pt x="3061" y="868"/>
                    <a:pt x="3035" y="868"/>
                  </a:cubicBezTo>
                  <a:cubicBezTo>
                    <a:pt x="3012" y="868"/>
                    <a:pt x="2994" y="847"/>
                    <a:pt x="2994" y="824"/>
                  </a:cubicBezTo>
                  <a:cubicBezTo>
                    <a:pt x="2994" y="824"/>
                    <a:pt x="2994" y="824"/>
                    <a:pt x="2994" y="300"/>
                  </a:cubicBezTo>
                  <a:cubicBezTo>
                    <a:pt x="2981" y="324"/>
                    <a:pt x="2968" y="373"/>
                    <a:pt x="2968" y="455"/>
                  </a:cubicBezTo>
                  <a:cubicBezTo>
                    <a:pt x="2968" y="476"/>
                    <a:pt x="2968" y="496"/>
                    <a:pt x="2971" y="520"/>
                  </a:cubicBezTo>
                  <a:cubicBezTo>
                    <a:pt x="2971" y="535"/>
                    <a:pt x="2961" y="548"/>
                    <a:pt x="2945" y="551"/>
                  </a:cubicBezTo>
                  <a:cubicBezTo>
                    <a:pt x="2945" y="551"/>
                    <a:pt x="2945" y="551"/>
                    <a:pt x="2943" y="551"/>
                  </a:cubicBezTo>
                  <a:cubicBezTo>
                    <a:pt x="2927" y="551"/>
                    <a:pt x="2917" y="538"/>
                    <a:pt x="2914" y="522"/>
                  </a:cubicBezTo>
                  <a:cubicBezTo>
                    <a:pt x="2914" y="499"/>
                    <a:pt x="2914" y="476"/>
                    <a:pt x="2914" y="455"/>
                  </a:cubicBezTo>
                  <a:cubicBezTo>
                    <a:pt x="2914" y="378"/>
                    <a:pt x="2922" y="324"/>
                    <a:pt x="2937" y="287"/>
                  </a:cubicBezTo>
                  <a:cubicBezTo>
                    <a:pt x="2950" y="251"/>
                    <a:pt x="2971" y="231"/>
                    <a:pt x="2991" y="223"/>
                  </a:cubicBezTo>
                  <a:cubicBezTo>
                    <a:pt x="3002" y="215"/>
                    <a:pt x="3015" y="215"/>
                    <a:pt x="3020" y="215"/>
                  </a:cubicBezTo>
                  <a:cubicBezTo>
                    <a:pt x="3022" y="215"/>
                    <a:pt x="3022" y="215"/>
                    <a:pt x="3025" y="215"/>
                  </a:cubicBezTo>
                  <a:cubicBezTo>
                    <a:pt x="3025" y="215"/>
                    <a:pt x="3025" y="215"/>
                    <a:pt x="3151" y="215"/>
                  </a:cubicBezTo>
                  <a:cubicBezTo>
                    <a:pt x="3151" y="215"/>
                    <a:pt x="3154" y="215"/>
                    <a:pt x="3156" y="215"/>
                  </a:cubicBezTo>
                  <a:cubicBezTo>
                    <a:pt x="3162" y="215"/>
                    <a:pt x="3172" y="215"/>
                    <a:pt x="3185" y="223"/>
                  </a:cubicBezTo>
                  <a:cubicBezTo>
                    <a:pt x="3198" y="228"/>
                    <a:pt x="3211" y="241"/>
                    <a:pt x="3223" y="256"/>
                  </a:cubicBezTo>
                  <a:cubicBezTo>
                    <a:pt x="3247" y="293"/>
                    <a:pt x="3262" y="352"/>
                    <a:pt x="3262" y="455"/>
                  </a:cubicBezTo>
                  <a:cubicBezTo>
                    <a:pt x="3262" y="476"/>
                    <a:pt x="3262" y="499"/>
                    <a:pt x="3260" y="522"/>
                  </a:cubicBezTo>
                  <a:close/>
                  <a:moveTo>
                    <a:pt x="3660" y="522"/>
                  </a:moveTo>
                  <a:cubicBezTo>
                    <a:pt x="3660" y="538"/>
                    <a:pt x="3647" y="551"/>
                    <a:pt x="3634" y="551"/>
                  </a:cubicBezTo>
                  <a:cubicBezTo>
                    <a:pt x="3634" y="551"/>
                    <a:pt x="3634" y="551"/>
                    <a:pt x="3631" y="551"/>
                  </a:cubicBezTo>
                  <a:cubicBezTo>
                    <a:pt x="3616" y="548"/>
                    <a:pt x="3603" y="535"/>
                    <a:pt x="3605" y="520"/>
                  </a:cubicBezTo>
                  <a:cubicBezTo>
                    <a:pt x="3605" y="496"/>
                    <a:pt x="3605" y="476"/>
                    <a:pt x="3605" y="455"/>
                  </a:cubicBezTo>
                  <a:cubicBezTo>
                    <a:pt x="3605" y="385"/>
                    <a:pt x="3598" y="342"/>
                    <a:pt x="3587" y="313"/>
                  </a:cubicBezTo>
                  <a:cubicBezTo>
                    <a:pt x="3587" y="308"/>
                    <a:pt x="3585" y="303"/>
                    <a:pt x="3582" y="300"/>
                  </a:cubicBezTo>
                  <a:cubicBezTo>
                    <a:pt x="3582" y="300"/>
                    <a:pt x="3582" y="300"/>
                    <a:pt x="3582" y="824"/>
                  </a:cubicBezTo>
                  <a:cubicBezTo>
                    <a:pt x="3582" y="847"/>
                    <a:pt x="3564" y="868"/>
                    <a:pt x="3538" y="868"/>
                  </a:cubicBezTo>
                  <a:cubicBezTo>
                    <a:pt x="3515" y="868"/>
                    <a:pt x="3495" y="847"/>
                    <a:pt x="3495" y="824"/>
                  </a:cubicBezTo>
                  <a:cubicBezTo>
                    <a:pt x="3495" y="824"/>
                    <a:pt x="3495" y="824"/>
                    <a:pt x="3495" y="509"/>
                  </a:cubicBezTo>
                  <a:cubicBezTo>
                    <a:pt x="3495" y="509"/>
                    <a:pt x="3495" y="509"/>
                    <a:pt x="3479" y="509"/>
                  </a:cubicBezTo>
                  <a:cubicBezTo>
                    <a:pt x="3479" y="509"/>
                    <a:pt x="3479" y="509"/>
                    <a:pt x="3479" y="824"/>
                  </a:cubicBezTo>
                  <a:cubicBezTo>
                    <a:pt x="3479" y="847"/>
                    <a:pt x="3461" y="868"/>
                    <a:pt x="3435" y="868"/>
                  </a:cubicBezTo>
                  <a:cubicBezTo>
                    <a:pt x="3412" y="868"/>
                    <a:pt x="3394" y="847"/>
                    <a:pt x="3394" y="824"/>
                  </a:cubicBezTo>
                  <a:cubicBezTo>
                    <a:pt x="3394" y="824"/>
                    <a:pt x="3394" y="824"/>
                    <a:pt x="3394" y="300"/>
                  </a:cubicBezTo>
                  <a:cubicBezTo>
                    <a:pt x="3381" y="324"/>
                    <a:pt x="3368" y="373"/>
                    <a:pt x="3368" y="455"/>
                  </a:cubicBezTo>
                  <a:cubicBezTo>
                    <a:pt x="3368" y="476"/>
                    <a:pt x="3368" y="496"/>
                    <a:pt x="3371" y="520"/>
                  </a:cubicBezTo>
                  <a:cubicBezTo>
                    <a:pt x="3371" y="535"/>
                    <a:pt x="3361" y="548"/>
                    <a:pt x="3345" y="551"/>
                  </a:cubicBezTo>
                  <a:cubicBezTo>
                    <a:pt x="3345" y="551"/>
                    <a:pt x="3345" y="551"/>
                    <a:pt x="3343" y="551"/>
                  </a:cubicBezTo>
                  <a:cubicBezTo>
                    <a:pt x="3327" y="551"/>
                    <a:pt x="3317" y="538"/>
                    <a:pt x="3314" y="522"/>
                  </a:cubicBezTo>
                  <a:cubicBezTo>
                    <a:pt x="3314" y="499"/>
                    <a:pt x="3314" y="476"/>
                    <a:pt x="3314" y="455"/>
                  </a:cubicBezTo>
                  <a:cubicBezTo>
                    <a:pt x="3314" y="378"/>
                    <a:pt x="3322" y="324"/>
                    <a:pt x="3337" y="287"/>
                  </a:cubicBezTo>
                  <a:cubicBezTo>
                    <a:pt x="3350" y="251"/>
                    <a:pt x="3371" y="231"/>
                    <a:pt x="3391" y="223"/>
                  </a:cubicBezTo>
                  <a:cubicBezTo>
                    <a:pt x="3402" y="215"/>
                    <a:pt x="3415" y="215"/>
                    <a:pt x="3420" y="215"/>
                  </a:cubicBezTo>
                  <a:cubicBezTo>
                    <a:pt x="3422" y="215"/>
                    <a:pt x="3422" y="215"/>
                    <a:pt x="3425" y="215"/>
                  </a:cubicBezTo>
                  <a:cubicBezTo>
                    <a:pt x="3425" y="215"/>
                    <a:pt x="3425" y="215"/>
                    <a:pt x="3551" y="215"/>
                  </a:cubicBezTo>
                  <a:cubicBezTo>
                    <a:pt x="3551" y="215"/>
                    <a:pt x="3554" y="215"/>
                    <a:pt x="3556" y="215"/>
                  </a:cubicBezTo>
                  <a:cubicBezTo>
                    <a:pt x="3562" y="215"/>
                    <a:pt x="3572" y="215"/>
                    <a:pt x="3585" y="223"/>
                  </a:cubicBezTo>
                  <a:cubicBezTo>
                    <a:pt x="3598" y="228"/>
                    <a:pt x="3611" y="241"/>
                    <a:pt x="3623" y="256"/>
                  </a:cubicBezTo>
                  <a:cubicBezTo>
                    <a:pt x="3647" y="293"/>
                    <a:pt x="3662" y="352"/>
                    <a:pt x="3662" y="455"/>
                  </a:cubicBezTo>
                  <a:cubicBezTo>
                    <a:pt x="3662" y="476"/>
                    <a:pt x="3662" y="499"/>
                    <a:pt x="3660" y="522"/>
                  </a:cubicBezTo>
                  <a:close/>
                  <a:moveTo>
                    <a:pt x="4060" y="522"/>
                  </a:moveTo>
                  <a:cubicBezTo>
                    <a:pt x="4060" y="538"/>
                    <a:pt x="4047" y="551"/>
                    <a:pt x="4034" y="551"/>
                  </a:cubicBezTo>
                  <a:cubicBezTo>
                    <a:pt x="4034" y="551"/>
                    <a:pt x="4034" y="551"/>
                    <a:pt x="4031" y="551"/>
                  </a:cubicBezTo>
                  <a:cubicBezTo>
                    <a:pt x="4016" y="548"/>
                    <a:pt x="4003" y="535"/>
                    <a:pt x="4005" y="520"/>
                  </a:cubicBezTo>
                  <a:cubicBezTo>
                    <a:pt x="4005" y="496"/>
                    <a:pt x="4005" y="476"/>
                    <a:pt x="4005" y="455"/>
                  </a:cubicBezTo>
                  <a:cubicBezTo>
                    <a:pt x="4005" y="385"/>
                    <a:pt x="3998" y="342"/>
                    <a:pt x="3987" y="313"/>
                  </a:cubicBezTo>
                  <a:cubicBezTo>
                    <a:pt x="3987" y="308"/>
                    <a:pt x="3985" y="303"/>
                    <a:pt x="3982" y="300"/>
                  </a:cubicBezTo>
                  <a:cubicBezTo>
                    <a:pt x="3982" y="300"/>
                    <a:pt x="3982" y="300"/>
                    <a:pt x="3982" y="824"/>
                  </a:cubicBezTo>
                  <a:cubicBezTo>
                    <a:pt x="3982" y="847"/>
                    <a:pt x="3964" y="868"/>
                    <a:pt x="3938" y="868"/>
                  </a:cubicBezTo>
                  <a:cubicBezTo>
                    <a:pt x="3915" y="868"/>
                    <a:pt x="3895" y="847"/>
                    <a:pt x="3895" y="824"/>
                  </a:cubicBezTo>
                  <a:cubicBezTo>
                    <a:pt x="3895" y="824"/>
                    <a:pt x="3895" y="824"/>
                    <a:pt x="3895" y="509"/>
                  </a:cubicBezTo>
                  <a:cubicBezTo>
                    <a:pt x="3895" y="509"/>
                    <a:pt x="3895" y="509"/>
                    <a:pt x="3879" y="509"/>
                  </a:cubicBezTo>
                  <a:cubicBezTo>
                    <a:pt x="3879" y="509"/>
                    <a:pt x="3879" y="509"/>
                    <a:pt x="3879" y="824"/>
                  </a:cubicBezTo>
                  <a:cubicBezTo>
                    <a:pt x="3879" y="847"/>
                    <a:pt x="3861" y="868"/>
                    <a:pt x="3835" y="868"/>
                  </a:cubicBezTo>
                  <a:cubicBezTo>
                    <a:pt x="3812" y="868"/>
                    <a:pt x="3794" y="847"/>
                    <a:pt x="3794" y="824"/>
                  </a:cubicBezTo>
                  <a:cubicBezTo>
                    <a:pt x="3794" y="824"/>
                    <a:pt x="3794" y="824"/>
                    <a:pt x="3794" y="300"/>
                  </a:cubicBezTo>
                  <a:cubicBezTo>
                    <a:pt x="3781" y="324"/>
                    <a:pt x="3768" y="373"/>
                    <a:pt x="3768" y="455"/>
                  </a:cubicBezTo>
                  <a:cubicBezTo>
                    <a:pt x="3768" y="476"/>
                    <a:pt x="3768" y="496"/>
                    <a:pt x="3771" y="520"/>
                  </a:cubicBezTo>
                  <a:cubicBezTo>
                    <a:pt x="3771" y="535"/>
                    <a:pt x="3761" y="548"/>
                    <a:pt x="3745" y="551"/>
                  </a:cubicBezTo>
                  <a:cubicBezTo>
                    <a:pt x="3745" y="551"/>
                    <a:pt x="3745" y="551"/>
                    <a:pt x="3743" y="551"/>
                  </a:cubicBezTo>
                  <a:cubicBezTo>
                    <a:pt x="3727" y="551"/>
                    <a:pt x="3717" y="538"/>
                    <a:pt x="3714" y="522"/>
                  </a:cubicBezTo>
                  <a:cubicBezTo>
                    <a:pt x="3714" y="499"/>
                    <a:pt x="3714" y="476"/>
                    <a:pt x="3714" y="455"/>
                  </a:cubicBezTo>
                  <a:cubicBezTo>
                    <a:pt x="3714" y="378"/>
                    <a:pt x="3722" y="324"/>
                    <a:pt x="3737" y="287"/>
                  </a:cubicBezTo>
                  <a:cubicBezTo>
                    <a:pt x="3750" y="251"/>
                    <a:pt x="3771" y="231"/>
                    <a:pt x="3791" y="223"/>
                  </a:cubicBezTo>
                  <a:cubicBezTo>
                    <a:pt x="3802" y="215"/>
                    <a:pt x="3815" y="215"/>
                    <a:pt x="3820" y="215"/>
                  </a:cubicBezTo>
                  <a:cubicBezTo>
                    <a:pt x="3822" y="215"/>
                    <a:pt x="3822" y="215"/>
                    <a:pt x="3825" y="215"/>
                  </a:cubicBezTo>
                  <a:cubicBezTo>
                    <a:pt x="3825" y="215"/>
                    <a:pt x="3825" y="215"/>
                    <a:pt x="3951" y="215"/>
                  </a:cubicBezTo>
                  <a:cubicBezTo>
                    <a:pt x="3951" y="215"/>
                    <a:pt x="3954" y="215"/>
                    <a:pt x="3956" y="215"/>
                  </a:cubicBezTo>
                  <a:cubicBezTo>
                    <a:pt x="3962" y="215"/>
                    <a:pt x="3972" y="215"/>
                    <a:pt x="3985" y="223"/>
                  </a:cubicBezTo>
                  <a:cubicBezTo>
                    <a:pt x="3998" y="228"/>
                    <a:pt x="4011" y="241"/>
                    <a:pt x="4023" y="256"/>
                  </a:cubicBezTo>
                  <a:cubicBezTo>
                    <a:pt x="4047" y="293"/>
                    <a:pt x="4062" y="352"/>
                    <a:pt x="4062" y="455"/>
                  </a:cubicBezTo>
                  <a:cubicBezTo>
                    <a:pt x="4062" y="476"/>
                    <a:pt x="4062" y="499"/>
                    <a:pt x="4060" y="5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Participants</a:t>
            </a:r>
            <a:endParaRPr lang="en-NZ" dirty="0"/>
          </a:p>
        </p:txBody>
      </p:sp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F6F33DE9-CA32-4454-8B63-04190FFAB4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  <a:p>
            <a:r>
              <a:rPr lang="en-US" dirty="0"/>
              <a:t>*Reasons for discontinuation:</a:t>
            </a:r>
          </a:p>
          <a:p>
            <a:r>
              <a:rPr lang="en-US" dirty="0"/>
              <a:t>AEs (n=5), death (n=2), physician decision (n=2), withdrawal by subject (n=2), other (n=3).</a:t>
            </a:r>
            <a:endParaRPr lang="en-NZ" dirty="0"/>
          </a:p>
          <a:p>
            <a:r>
              <a:rPr lang="en-GB" dirty="0"/>
              <a:t>SMBG, self-monitoring of blood glucose</a:t>
            </a:r>
            <a:endParaRPr lang="en-NZ" dirty="0"/>
          </a:p>
          <a:p>
            <a:r>
              <a:rPr lang="en-NZ" dirty="0" err="1"/>
              <a:t>Haak</a:t>
            </a:r>
            <a:r>
              <a:rPr lang="en-NZ" dirty="0"/>
              <a:t> T, et al. </a:t>
            </a:r>
            <a:r>
              <a:rPr lang="en-NZ" i="1" dirty="0"/>
              <a:t>Diabetes </a:t>
            </a:r>
            <a:r>
              <a:rPr lang="en-NZ" i="1" dirty="0" err="1"/>
              <a:t>Ther</a:t>
            </a:r>
            <a:r>
              <a:rPr lang="en-NZ" dirty="0"/>
              <a:t>. 2017;8:573–586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="" xmlns:a16="http://schemas.microsoft.com/office/drawing/2014/main" id="{18DBF014-045E-417A-A9FE-F40E5CCCCC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4622420"/>
              </p:ext>
            </p:extLst>
          </p:nvPr>
        </p:nvGraphicFramePr>
        <p:xfrm>
          <a:off x="4896643" y="3882121"/>
          <a:ext cx="3579624" cy="1946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Freeform 48">
            <a:extLst>
              <a:ext uri="{FF2B5EF4-FFF2-40B4-BE49-F238E27FC236}">
                <a16:creationId xmlns="" xmlns:a16="http://schemas.microsoft.com/office/drawing/2014/main" id="{CA6D96D5-FE47-4954-B318-34CB31E07226}"/>
              </a:ext>
            </a:extLst>
          </p:cNvPr>
          <p:cNvSpPr>
            <a:spLocks noEditPoints="1"/>
          </p:cNvSpPr>
          <p:nvPr/>
        </p:nvSpPr>
        <p:spPr bwMode="auto">
          <a:xfrm>
            <a:off x="4928240" y="4457938"/>
            <a:ext cx="3480091" cy="800075"/>
          </a:xfrm>
          <a:custGeom>
            <a:avLst/>
            <a:gdLst>
              <a:gd name="T0" fmla="*/ 3888 w 4136"/>
              <a:gd name="T1" fmla="*/ 41 h 948"/>
              <a:gd name="T2" fmla="*/ 3566 w 4136"/>
              <a:gd name="T3" fmla="*/ 119 h 948"/>
              <a:gd name="T4" fmla="*/ 3088 w 4136"/>
              <a:gd name="T5" fmla="*/ 198 h 948"/>
              <a:gd name="T6" fmla="*/ 2610 w 4136"/>
              <a:gd name="T7" fmla="*/ 119 h 948"/>
              <a:gd name="T8" fmla="*/ 2288 w 4136"/>
              <a:gd name="T9" fmla="*/ 41 h 948"/>
              <a:gd name="T10" fmla="*/ 1488 w 4136"/>
              <a:gd name="T11" fmla="*/ 41 h 948"/>
              <a:gd name="T12" fmla="*/ 1166 w 4136"/>
              <a:gd name="T13" fmla="*/ 119 h 948"/>
              <a:gd name="T14" fmla="*/ 688 w 4136"/>
              <a:gd name="T15" fmla="*/ 198 h 948"/>
              <a:gd name="T16" fmla="*/ 210 w 4136"/>
              <a:gd name="T17" fmla="*/ 119 h 948"/>
              <a:gd name="T18" fmla="*/ 405 w 4136"/>
              <a:gd name="T19" fmla="*/ 455 h 948"/>
              <a:gd name="T20" fmla="*/ 295 w 4136"/>
              <a:gd name="T21" fmla="*/ 509 h 948"/>
              <a:gd name="T22" fmla="*/ 168 w 4136"/>
              <a:gd name="T23" fmla="*/ 455 h 948"/>
              <a:gd name="T24" fmla="*/ 137 w 4136"/>
              <a:gd name="T25" fmla="*/ 287 h 948"/>
              <a:gd name="T26" fmla="*/ 385 w 4136"/>
              <a:gd name="T27" fmla="*/ 223 h 948"/>
              <a:gd name="T28" fmla="*/ 831 w 4136"/>
              <a:gd name="T29" fmla="*/ 551 h 948"/>
              <a:gd name="T30" fmla="*/ 738 w 4136"/>
              <a:gd name="T31" fmla="*/ 868 h 948"/>
              <a:gd name="T32" fmla="*/ 594 w 4136"/>
              <a:gd name="T33" fmla="*/ 824 h 948"/>
              <a:gd name="T34" fmla="*/ 514 w 4136"/>
              <a:gd name="T35" fmla="*/ 522 h 948"/>
              <a:gd name="T36" fmla="*/ 751 w 4136"/>
              <a:gd name="T37" fmla="*/ 215 h 948"/>
              <a:gd name="T38" fmla="*/ 1260 w 4136"/>
              <a:gd name="T39" fmla="*/ 522 h 948"/>
              <a:gd name="T40" fmla="*/ 1182 w 4136"/>
              <a:gd name="T41" fmla="*/ 300 h 948"/>
              <a:gd name="T42" fmla="*/ 1079 w 4136"/>
              <a:gd name="T43" fmla="*/ 824 h 948"/>
              <a:gd name="T44" fmla="*/ 945 w 4136"/>
              <a:gd name="T45" fmla="*/ 551 h 948"/>
              <a:gd name="T46" fmla="*/ 1020 w 4136"/>
              <a:gd name="T47" fmla="*/ 215 h 948"/>
              <a:gd name="T48" fmla="*/ 1262 w 4136"/>
              <a:gd name="T49" fmla="*/ 455 h 948"/>
              <a:gd name="T50" fmla="*/ 1605 w 4136"/>
              <a:gd name="T51" fmla="*/ 455 h 948"/>
              <a:gd name="T52" fmla="*/ 1495 w 4136"/>
              <a:gd name="T53" fmla="*/ 509 h 948"/>
              <a:gd name="T54" fmla="*/ 1368 w 4136"/>
              <a:gd name="T55" fmla="*/ 455 h 948"/>
              <a:gd name="T56" fmla="*/ 1337 w 4136"/>
              <a:gd name="T57" fmla="*/ 287 h 948"/>
              <a:gd name="T58" fmla="*/ 1585 w 4136"/>
              <a:gd name="T59" fmla="*/ 223 h 948"/>
              <a:gd name="T60" fmla="*/ 2031 w 4136"/>
              <a:gd name="T61" fmla="*/ 551 h 948"/>
              <a:gd name="T62" fmla="*/ 1938 w 4136"/>
              <a:gd name="T63" fmla="*/ 868 h 948"/>
              <a:gd name="T64" fmla="*/ 1794 w 4136"/>
              <a:gd name="T65" fmla="*/ 824 h 948"/>
              <a:gd name="T66" fmla="*/ 1714 w 4136"/>
              <a:gd name="T67" fmla="*/ 522 h 948"/>
              <a:gd name="T68" fmla="*/ 1951 w 4136"/>
              <a:gd name="T69" fmla="*/ 215 h 948"/>
              <a:gd name="T70" fmla="*/ 2460 w 4136"/>
              <a:gd name="T71" fmla="*/ 522 h 948"/>
              <a:gd name="T72" fmla="*/ 2382 w 4136"/>
              <a:gd name="T73" fmla="*/ 300 h 948"/>
              <a:gd name="T74" fmla="*/ 2279 w 4136"/>
              <a:gd name="T75" fmla="*/ 824 h 948"/>
              <a:gd name="T76" fmla="*/ 2145 w 4136"/>
              <a:gd name="T77" fmla="*/ 551 h 948"/>
              <a:gd name="T78" fmla="*/ 2220 w 4136"/>
              <a:gd name="T79" fmla="*/ 215 h 948"/>
              <a:gd name="T80" fmla="*/ 2462 w 4136"/>
              <a:gd name="T81" fmla="*/ 455 h 948"/>
              <a:gd name="T82" fmla="*/ 2805 w 4136"/>
              <a:gd name="T83" fmla="*/ 455 h 948"/>
              <a:gd name="T84" fmla="*/ 2695 w 4136"/>
              <a:gd name="T85" fmla="*/ 509 h 948"/>
              <a:gd name="T86" fmla="*/ 2568 w 4136"/>
              <a:gd name="T87" fmla="*/ 455 h 948"/>
              <a:gd name="T88" fmla="*/ 2537 w 4136"/>
              <a:gd name="T89" fmla="*/ 287 h 948"/>
              <a:gd name="T90" fmla="*/ 2785 w 4136"/>
              <a:gd name="T91" fmla="*/ 223 h 948"/>
              <a:gd name="T92" fmla="*/ 3231 w 4136"/>
              <a:gd name="T93" fmla="*/ 551 h 948"/>
              <a:gd name="T94" fmla="*/ 3138 w 4136"/>
              <a:gd name="T95" fmla="*/ 868 h 948"/>
              <a:gd name="T96" fmla="*/ 2994 w 4136"/>
              <a:gd name="T97" fmla="*/ 824 h 948"/>
              <a:gd name="T98" fmla="*/ 2914 w 4136"/>
              <a:gd name="T99" fmla="*/ 522 h 948"/>
              <a:gd name="T100" fmla="*/ 3151 w 4136"/>
              <a:gd name="T101" fmla="*/ 215 h 948"/>
              <a:gd name="T102" fmla="*/ 3660 w 4136"/>
              <a:gd name="T103" fmla="*/ 522 h 948"/>
              <a:gd name="T104" fmla="*/ 3582 w 4136"/>
              <a:gd name="T105" fmla="*/ 300 h 948"/>
              <a:gd name="T106" fmla="*/ 3479 w 4136"/>
              <a:gd name="T107" fmla="*/ 824 h 948"/>
              <a:gd name="T108" fmla="*/ 3345 w 4136"/>
              <a:gd name="T109" fmla="*/ 551 h 948"/>
              <a:gd name="T110" fmla="*/ 3420 w 4136"/>
              <a:gd name="T111" fmla="*/ 215 h 948"/>
              <a:gd name="T112" fmla="*/ 3662 w 4136"/>
              <a:gd name="T113" fmla="*/ 455 h 948"/>
              <a:gd name="T114" fmla="*/ 4005 w 4136"/>
              <a:gd name="T115" fmla="*/ 455 h 948"/>
              <a:gd name="T116" fmla="*/ 3895 w 4136"/>
              <a:gd name="T117" fmla="*/ 509 h 948"/>
              <a:gd name="T118" fmla="*/ 3768 w 4136"/>
              <a:gd name="T119" fmla="*/ 455 h 948"/>
              <a:gd name="T120" fmla="*/ 3737 w 4136"/>
              <a:gd name="T121" fmla="*/ 287 h 948"/>
              <a:gd name="T122" fmla="*/ 3985 w 4136"/>
              <a:gd name="T123" fmla="*/ 223 h 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136" h="948">
                <a:moveTo>
                  <a:pt x="0" y="0"/>
                </a:moveTo>
                <a:cubicBezTo>
                  <a:pt x="0" y="948"/>
                  <a:pt x="0" y="948"/>
                  <a:pt x="0" y="948"/>
                </a:cubicBezTo>
                <a:cubicBezTo>
                  <a:pt x="4136" y="948"/>
                  <a:pt x="4136" y="948"/>
                  <a:pt x="4136" y="948"/>
                </a:cubicBezTo>
                <a:cubicBezTo>
                  <a:pt x="4136" y="0"/>
                  <a:pt x="4136" y="0"/>
                  <a:pt x="4136" y="0"/>
                </a:cubicBezTo>
                <a:lnTo>
                  <a:pt x="0" y="0"/>
                </a:lnTo>
                <a:close/>
                <a:moveTo>
                  <a:pt x="3888" y="41"/>
                </a:moveTo>
                <a:cubicBezTo>
                  <a:pt x="3931" y="41"/>
                  <a:pt x="3966" y="76"/>
                  <a:pt x="3966" y="119"/>
                </a:cubicBezTo>
                <a:cubicBezTo>
                  <a:pt x="3966" y="163"/>
                  <a:pt x="3931" y="198"/>
                  <a:pt x="3888" y="198"/>
                </a:cubicBezTo>
                <a:cubicBezTo>
                  <a:pt x="3845" y="198"/>
                  <a:pt x="3810" y="163"/>
                  <a:pt x="3810" y="119"/>
                </a:cubicBezTo>
                <a:cubicBezTo>
                  <a:pt x="3810" y="76"/>
                  <a:pt x="3845" y="41"/>
                  <a:pt x="3888" y="41"/>
                </a:cubicBezTo>
                <a:close/>
                <a:moveTo>
                  <a:pt x="3488" y="41"/>
                </a:moveTo>
                <a:cubicBezTo>
                  <a:pt x="3531" y="41"/>
                  <a:pt x="3566" y="76"/>
                  <a:pt x="3566" y="119"/>
                </a:cubicBezTo>
                <a:cubicBezTo>
                  <a:pt x="3566" y="163"/>
                  <a:pt x="3531" y="198"/>
                  <a:pt x="3488" y="198"/>
                </a:cubicBezTo>
                <a:cubicBezTo>
                  <a:pt x="3445" y="198"/>
                  <a:pt x="3410" y="163"/>
                  <a:pt x="3410" y="119"/>
                </a:cubicBezTo>
                <a:cubicBezTo>
                  <a:pt x="3410" y="76"/>
                  <a:pt x="3445" y="41"/>
                  <a:pt x="3488" y="41"/>
                </a:cubicBezTo>
                <a:close/>
                <a:moveTo>
                  <a:pt x="3088" y="41"/>
                </a:moveTo>
                <a:cubicBezTo>
                  <a:pt x="3131" y="41"/>
                  <a:pt x="3166" y="76"/>
                  <a:pt x="3166" y="119"/>
                </a:cubicBezTo>
                <a:cubicBezTo>
                  <a:pt x="3166" y="163"/>
                  <a:pt x="3131" y="198"/>
                  <a:pt x="3088" y="198"/>
                </a:cubicBezTo>
                <a:cubicBezTo>
                  <a:pt x="3045" y="198"/>
                  <a:pt x="3010" y="163"/>
                  <a:pt x="3010" y="119"/>
                </a:cubicBezTo>
                <a:cubicBezTo>
                  <a:pt x="3010" y="76"/>
                  <a:pt x="3045" y="41"/>
                  <a:pt x="3088" y="41"/>
                </a:cubicBezTo>
                <a:close/>
                <a:moveTo>
                  <a:pt x="2688" y="41"/>
                </a:moveTo>
                <a:cubicBezTo>
                  <a:pt x="2731" y="41"/>
                  <a:pt x="2766" y="76"/>
                  <a:pt x="2766" y="119"/>
                </a:cubicBezTo>
                <a:cubicBezTo>
                  <a:pt x="2766" y="163"/>
                  <a:pt x="2731" y="198"/>
                  <a:pt x="2688" y="198"/>
                </a:cubicBezTo>
                <a:cubicBezTo>
                  <a:pt x="2645" y="198"/>
                  <a:pt x="2610" y="163"/>
                  <a:pt x="2610" y="119"/>
                </a:cubicBezTo>
                <a:cubicBezTo>
                  <a:pt x="2610" y="76"/>
                  <a:pt x="2645" y="41"/>
                  <a:pt x="2688" y="41"/>
                </a:cubicBezTo>
                <a:close/>
                <a:moveTo>
                  <a:pt x="2288" y="41"/>
                </a:moveTo>
                <a:cubicBezTo>
                  <a:pt x="2331" y="41"/>
                  <a:pt x="2366" y="76"/>
                  <a:pt x="2366" y="119"/>
                </a:cubicBezTo>
                <a:cubicBezTo>
                  <a:pt x="2366" y="163"/>
                  <a:pt x="2331" y="198"/>
                  <a:pt x="2288" y="198"/>
                </a:cubicBezTo>
                <a:cubicBezTo>
                  <a:pt x="2245" y="198"/>
                  <a:pt x="2210" y="163"/>
                  <a:pt x="2210" y="119"/>
                </a:cubicBezTo>
                <a:cubicBezTo>
                  <a:pt x="2210" y="76"/>
                  <a:pt x="2245" y="41"/>
                  <a:pt x="2288" y="41"/>
                </a:cubicBezTo>
                <a:close/>
                <a:moveTo>
                  <a:pt x="1888" y="41"/>
                </a:moveTo>
                <a:cubicBezTo>
                  <a:pt x="1931" y="41"/>
                  <a:pt x="1966" y="76"/>
                  <a:pt x="1966" y="119"/>
                </a:cubicBezTo>
                <a:cubicBezTo>
                  <a:pt x="1966" y="163"/>
                  <a:pt x="1931" y="198"/>
                  <a:pt x="1888" y="198"/>
                </a:cubicBezTo>
                <a:cubicBezTo>
                  <a:pt x="1845" y="198"/>
                  <a:pt x="1810" y="163"/>
                  <a:pt x="1810" y="119"/>
                </a:cubicBezTo>
                <a:cubicBezTo>
                  <a:pt x="1810" y="76"/>
                  <a:pt x="1845" y="41"/>
                  <a:pt x="1888" y="41"/>
                </a:cubicBezTo>
                <a:close/>
                <a:moveTo>
                  <a:pt x="1488" y="41"/>
                </a:moveTo>
                <a:cubicBezTo>
                  <a:pt x="1531" y="41"/>
                  <a:pt x="1566" y="76"/>
                  <a:pt x="1566" y="119"/>
                </a:cubicBezTo>
                <a:cubicBezTo>
                  <a:pt x="1566" y="163"/>
                  <a:pt x="1531" y="198"/>
                  <a:pt x="1488" y="198"/>
                </a:cubicBezTo>
                <a:cubicBezTo>
                  <a:pt x="1445" y="198"/>
                  <a:pt x="1410" y="163"/>
                  <a:pt x="1410" y="119"/>
                </a:cubicBezTo>
                <a:cubicBezTo>
                  <a:pt x="1410" y="76"/>
                  <a:pt x="1445" y="41"/>
                  <a:pt x="1488" y="41"/>
                </a:cubicBezTo>
                <a:close/>
                <a:moveTo>
                  <a:pt x="1088" y="41"/>
                </a:moveTo>
                <a:cubicBezTo>
                  <a:pt x="1131" y="41"/>
                  <a:pt x="1166" y="76"/>
                  <a:pt x="1166" y="119"/>
                </a:cubicBezTo>
                <a:cubicBezTo>
                  <a:pt x="1166" y="163"/>
                  <a:pt x="1131" y="198"/>
                  <a:pt x="1088" y="198"/>
                </a:cubicBezTo>
                <a:cubicBezTo>
                  <a:pt x="1045" y="198"/>
                  <a:pt x="1010" y="163"/>
                  <a:pt x="1010" y="119"/>
                </a:cubicBezTo>
                <a:cubicBezTo>
                  <a:pt x="1010" y="76"/>
                  <a:pt x="1045" y="41"/>
                  <a:pt x="1088" y="41"/>
                </a:cubicBezTo>
                <a:close/>
                <a:moveTo>
                  <a:pt x="688" y="41"/>
                </a:moveTo>
                <a:cubicBezTo>
                  <a:pt x="731" y="41"/>
                  <a:pt x="766" y="76"/>
                  <a:pt x="766" y="119"/>
                </a:cubicBezTo>
                <a:cubicBezTo>
                  <a:pt x="766" y="163"/>
                  <a:pt x="731" y="198"/>
                  <a:pt x="688" y="198"/>
                </a:cubicBezTo>
                <a:cubicBezTo>
                  <a:pt x="645" y="198"/>
                  <a:pt x="610" y="163"/>
                  <a:pt x="610" y="119"/>
                </a:cubicBezTo>
                <a:cubicBezTo>
                  <a:pt x="610" y="76"/>
                  <a:pt x="645" y="41"/>
                  <a:pt x="688" y="41"/>
                </a:cubicBezTo>
                <a:close/>
                <a:moveTo>
                  <a:pt x="288" y="41"/>
                </a:moveTo>
                <a:cubicBezTo>
                  <a:pt x="331" y="41"/>
                  <a:pt x="366" y="76"/>
                  <a:pt x="366" y="119"/>
                </a:cubicBezTo>
                <a:cubicBezTo>
                  <a:pt x="366" y="163"/>
                  <a:pt x="331" y="198"/>
                  <a:pt x="288" y="198"/>
                </a:cubicBezTo>
                <a:cubicBezTo>
                  <a:pt x="245" y="198"/>
                  <a:pt x="210" y="163"/>
                  <a:pt x="210" y="119"/>
                </a:cubicBezTo>
                <a:cubicBezTo>
                  <a:pt x="210" y="76"/>
                  <a:pt x="245" y="41"/>
                  <a:pt x="288" y="41"/>
                </a:cubicBezTo>
                <a:close/>
                <a:moveTo>
                  <a:pt x="460" y="522"/>
                </a:moveTo>
                <a:cubicBezTo>
                  <a:pt x="460" y="538"/>
                  <a:pt x="447" y="551"/>
                  <a:pt x="434" y="551"/>
                </a:cubicBezTo>
                <a:cubicBezTo>
                  <a:pt x="434" y="551"/>
                  <a:pt x="434" y="551"/>
                  <a:pt x="431" y="551"/>
                </a:cubicBezTo>
                <a:cubicBezTo>
                  <a:pt x="416" y="548"/>
                  <a:pt x="403" y="535"/>
                  <a:pt x="405" y="520"/>
                </a:cubicBezTo>
                <a:cubicBezTo>
                  <a:pt x="405" y="496"/>
                  <a:pt x="405" y="476"/>
                  <a:pt x="405" y="455"/>
                </a:cubicBezTo>
                <a:cubicBezTo>
                  <a:pt x="405" y="385"/>
                  <a:pt x="398" y="342"/>
                  <a:pt x="387" y="313"/>
                </a:cubicBezTo>
                <a:cubicBezTo>
                  <a:pt x="387" y="308"/>
                  <a:pt x="385" y="303"/>
                  <a:pt x="382" y="300"/>
                </a:cubicBezTo>
                <a:cubicBezTo>
                  <a:pt x="382" y="300"/>
                  <a:pt x="382" y="300"/>
                  <a:pt x="382" y="824"/>
                </a:cubicBezTo>
                <a:cubicBezTo>
                  <a:pt x="382" y="847"/>
                  <a:pt x="364" y="868"/>
                  <a:pt x="338" y="868"/>
                </a:cubicBezTo>
                <a:cubicBezTo>
                  <a:pt x="315" y="868"/>
                  <a:pt x="295" y="847"/>
                  <a:pt x="295" y="824"/>
                </a:cubicBezTo>
                <a:cubicBezTo>
                  <a:pt x="295" y="824"/>
                  <a:pt x="295" y="824"/>
                  <a:pt x="295" y="509"/>
                </a:cubicBezTo>
                <a:cubicBezTo>
                  <a:pt x="295" y="509"/>
                  <a:pt x="295" y="509"/>
                  <a:pt x="279" y="509"/>
                </a:cubicBezTo>
                <a:cubicBezTo>
                  <a:pt x="279" y="509"/>
                  <a:pt x="279" y="509"/>
                  <a:pt x="279" y="824"/>
                </a:cubicBezTo>
                <a:cubicBezTo>
                  <a:pt x="279" y="847"/>
                  <a:pt x="261" y="868"/>
                  <a:pt x="235" y="868"/>
                </a:cubicBezTo>
                <a:cubicBezTo>
                  <a:pt x="212" y="868"/>
                  <a:pt x="194" y="847"/>
                  <a:pt x="194" y="824"/>
                </a:cubicBezTo>
                <a:cubicBezTo>
                  <a:pt x="194" y="824"/>
                  <a:pt x="194" y="824"/>
                  <a:pt x="194" y="300"/>
                </a:cubicBezTo>
                <a:cubicBezTo>
                  <a:pt x="181" y="324"/>
                  <a:pt x="168" y="373"/>
                  <a:pt x="168" y="455"/>
                </a:cubicBezTo>
                <a:cubicBezTo>
                  <a:pt x="168" y="476"/>
                  <a:pt x="168" y="496"/>
                  <a:pt x="171" y="520"/>
                </a:cubicBezTo>
                <a:cubicBezTo>
                  <a:pt x="171" y="535"/>
                  <a:pt x="161" y="548"/>
                  <a:pt x="145" y="551"/>
                </a:cubicBezTo>
                <a:cubicBezTo>
                  <a:pt x="145" y="551"/>
                  <a:pt x="145" y="551"/>
                  <a:pt x="143" y="551"/>
                </a:cubicBezTo>
                <a:cubicBezTo>
                  <a:pt x="127" y="551"/>
                  <a:pt x="117" y="538"/>
                  <a:pt x="114" y="522"/>
                </a:cubicBezTo>
                <a:cubicBezTo>
                  <a:pt x="114" y="499"/>
                  <a:pt x="114" y="476"/>
                  <a:pt x="114" y="455"/>
                </a:cubicBezTo>
                <a:cubicBezTo>
                  <a:pt x="114" y="378"/>
                  <a:pt x="122" y="324"/>
                  <a:pt x="137" y="287"/>
                </a:cubicBezTo>
                <a:cubicBezTo>
                  <a:pt x="150" y="251"/>
                  <a:pt x="171" y="231"/>
                  <a:pt x="191" y="223"/>
                </a:cubicBezTo>
                <a:cubicBezTo>
                  <a:pt x="202" y="215"/>
                  <a:pt x="215" y="215"/>
                  <a:pt x="220" y="215"/>
                </a:cubicBezTo>
                <a:cubicBezTo>
                  <a:pt x="222" y="215"/>
                  <a:pt x="222" y="215"/>
                  <a:pt x="225" y="215"/>
                </a:cubicBezTo>
                <a:cubicBezTo>
                  <a:pt x="225" y="215"/>
                  <a:pt x="225" y="215"/>
                  <a:pt x="351" y="215"/>
                </a:cubicBezTo>
                <a:cubicBezTo>
                  <a:pt x="351" y="215"/>
                  <a:pt x="354" y="215"/>
                  <a:pt x="356" y="215"/>
                </a:cubicBezTo>
                <a:cubicBezTo>
                  <a:pt x="362" y="215"/>
                  <a:pt x="372" y="215"/>
                  <a:pt x="385" y="223"/>
                </a:cubicBezTo>
                <a:cubicBezTo>
                  <a:pt x="398" y="228"/>
                  <a:pt x="411" y="241"/>
                  <a:pt x="423" y="256"/>
                </a:cubicBezTo>
                <a:cubicBezTo>
                  <a:pt x="447" y="293"/>
                  <a:pt x="462" y="352"/>
                  <a:pt x="462" y="455"/>
                </a:cubicBezTo>
                <a:cubicBezTo>
                  <a:pt x="462" y="476"/>
                  <a:pt x="462" y="499"/>
                  <a:pt x="460" y="522"/>
                </a:cubicBezTo>
                <a:close/>
                <a:moveTo>
                  <a:pt x="860" y="522"/>
                </a:moveTo>
                <a:cubicBezTo>
                  <a:pt x="860" y="538"/>
                  <a:pt x="847" y="551"/>
                  <a:pt x="834" y="551"/>
                </a:cubicBezTo>
                <a:cubicBezTo>
                  <a:pt x="834" y="551"/>
                  <a:pt x="834" y="551"/>
                  <a:pt x="831" y="551"/>
                </a:cubicBezTo>
                <a:cubicBezTo>
                  <a:pt x="816" y="548"/>
                  <a:pt x="803" y="535"/>
                  <a:pt x="805" y="520"/>
                </a:cubicBezTo>
                <a:cubicBezTo>
                  <a:pt x="805" y="496"/>
                  <a:pt x="805" y="476"/>
                  <a:pt x="805" y="455"/>
                </a:cubicBezTo>
                <a:cubicBezTo>
                  <a:pt x="805" y="385"/>
                  <a:pt x="798" y="342"/>
                  <a:pt x="787" y="313"/>
                </a:cubicBezTo>
                <a:cubicBezTo>
                  <a:pt x="787" y="308"/>
                  <a:pt x="785" y="303"/>
                  <a:pt x="782" y="300"/>
                </a:cubicBezTo>
                <a:cubicBezTo>
                  <a:pt x="782" y="300"/>
                  <a:pt x="782" y="300"/>
                  <a:pt x="782" y="824"/>
                </a:cubicBezTo>
                <a:cubicBezTo>
                  <a:pt x="782" y="847"/>
                  <a:pt x="764" y="868"/>
                  <a:pt x="738" y="868"/>
                </a:cubicBezTo>
                <a:cubicBezTo>
                  <a:pt x="715" y="868"/>
                  <a:pt x="695" y="847"/>
                  <a:pt x="695" y="824"/>
                </a:cubicBezTo>
                <a:cubicBezTo>
                  <a:pt x="695" y="824"/>
                  <a:pt x="695" y="824"/>
                  <a:pt x="695" y="509"/>
                </a:cubicBezTo>
                <a:cubicBezTo>
                  <a:pt x="695" y="509"/>
                  <a:pt x="695" y="509"/>
                  <a:pt x="679" y="509"/>
                </a:cubicBezTo>
                <a:cubicBezTo>
                  <a:pt x="679" y="509"/>
                  <a:pt x="679" y="509"/>
                  <a:pt x="679" y="824"/>
                </a:cubicBezTo>
                <a:cubicBezTo>
                  <a:pt x="679" y="847"/>
                  <a:pt x="661" y="868"/>
                  <a:pt x="635" y="868"/>
                </a:cubicBezTo>
                <a:cubicBezTo>
                  <a:pt x="612" y="868"/>
                  <a:pt x="594" y="847"/>
                  <a:pt x="594" y="824"/>
                </a:cubicBezTo>
                <a:cubicBezTo>
                  <a:pt x="594" y="824"/>
                  <a:pt x="594" y="824"/>
                  <a:pt x="594" y="300"/>
                </a:cubicBezTo>
                <a:cubicBezTo>
                  <a:pt x="581" y="324"/>
                  <a:pt x="568" y="373"/>
                  <a:pt x="568" y="455"/>
                </a:cubicBezTo>
                <a:cubicBezTo>
                  <a:pt x="568" y="476"/>
                  <a:pt x="568" y="496"/>
                  <a:pt x="571" y="520"/>
                </a:cubicBezTo>
                <a:cubicBezTo>
                  <a:pt x="571" y="535"/>
                  <a:pt x="561" y="548"/>
                  <a:pt x="545" y="551"/>
                </a:cubicBezTo>
                <a:cubicBezTo>
                  <a:pt x="545" y="551"/>
                  <a:pt x="545" y="551"/>
                  <a:pt x="543" y="551"/>
                </a:cubicBezTo>
                <a:cubicBezTo>
                  <a:pt x="527" y="551"/>
                  <a:pt x="517" y="538"/>
                  <a:pt x="514" y="522"/>
                </a:cubicBezTo>
                <a:cubicBezTo>
                  <a:pt x="514" y="499"/>
                  <a:pt x="514" y="476"/>
                  <a:pt x="514" y="455"/>
                </a:cubicBezTo>
                <a:cubicBezTo>
                  <a:pt x="514" y="378"/>
                  <a:pt x="522" y="324"/>
                  <a:pt x="537" y="287"/>
                </a:cubicBezTo>
                <a:cubicBezTo>
                  <a:pt x="550" y="251"/>
                  <a:pt x="571" y="231"/>
                  <a:pt x="591" y="223"/>
                </a:cubicBezTo>
                <a:cubicBezTo>
                  <a:pt x="602" y="215"/>
                  <a:pt x="615" y="215"/>
                  <a:pt x="620" y="215"/>
                </a:cubicBezTo>
                <a:cubicBezTo>
                  <a:pt x="622" y="215"/>
                  <a:pt x="622" y="215"/>
                  <a:pt x="625" y="215"/>
                </a:cubicBezTo>
                <a:cubicBezTo>
                  <a:pt x="625" y="215"/>
                  <a:pt x="625" y="215"/>
                  <a:pt x="751" y="215"/>
                </a:cubicBezTo>
                <a:cubicBezTo>
                  <a:pt x="751" y="215"/>
                  <a:pt x="754" y="215"/>
                  <a:pt x="756" y="215"/>
                </a:cubicBezTo>
                <a:cubicBezTo>
                  <a:pt x="762" y="215"/>
                  <a:pt x="772" y="215"/>
                  <a:pt x="785" y="223"/>
                </a:cubicBezTo>
                <a:cubicBezTo>
                  <a:pt x="798" y="228"/>
                  <a:pt x="811" y="241"/>
                  <a:pt x="823" y="256"/>
                </a:cubicBezTo>
                <a:cubicBezTo>
                  <a:pt x="847" y="293"/>
                  <a:pt x="862" y="352"/>
                  <a:pt x="862" y="455"/>
                </a:cubicBezTo>
                <a:cubicBezTo>
                  <a:pt x="862" y="476"/>
                  <a:pt x="862" y="499"/>
                  <a:pt x="860" y="522"/>
                </a:cubicBezTo>
                <a:close/>
                <a:moveTo>
                  <a:pt x="1260" y="522"/>
                </a:moveTo>
                <a:cubicBezTo>
                  <a:pt x="1260" y="538"/>
                  <a:pt x="1247" y="551"/>
                  <a:pt x="1234" y="551"/>
                </a:cubicBezTo>
                <a:cubicBezTo>
                  <a:pt x="1234" y="551"/>
                  <a:pt x="1234" y="551"/>
                  <a:pt x="1231" y="551"/>
                </a:cubicBezTo>
                <a:cubicBezTo>
                  <a:pt x="1216" y="548"/>
                  <a:pt x="1203" y="535"/>
                  <a:pt x="1205" y="520"/>
                </a:cubicBezTo>
                <a:cubicBezTo>
                  <a:pt x="1205" y="496"/>
                  <a:pt x="1205" y="476"/>
                  <a:pt x="1205" y="455"/>
                </a:cubicBezTo>
                <a:cubicBezTo>
                  <a:pt x="1205" y="385"/>
                  <a:pt x="1198" y="342"/>
                  <a:pt x="1187" y="313"/>
                </a:cubicBezTo>
                <a:cubicBezTo>
                  <a:pt x="1187" y="308"/>
                  <a:pt x="1185" y="303"/>
                  <a:pt x="1182" y="300"/>
                </a:cubicBezTo>
                <a:cubicBezTo>
                  <a:pt x="1182" y="300"/>
                  <a:pt x="1182" y="300"/>
                  <a:pt x="1182" y="824"/>
                </a:cubicBezTo>
                <a:cubicBezTo>
                  <a:pt x="1182" y="847"/>
                  <a:pt x="1164" y="868"/>
                  <a:pt x="1138" y="868"/>
                </a:cubicBezTo>
                <a:cubicBezTo>
                  <a:pt x="1115" y="868"/>
                  <a:pt x="1095" y="847"/>
                  <a:pt x="1095" y="824"/>
                </a:cubicBezTo>
                <a:cubicBezTo>
                  <a:pt x="1095" y="824"/>
                  <a:pt x="1095" y="824"/>
                  <a:pt x="1095" y="509"/>
                </a:cubicBezTo>
                <a:cubicBezTo>
                  <a:pt x="1095" y="509"/>
                  <a:pt x="1095" y="509"/>
                  <a:pt x="1079" y="509"/>
                </a:cubicBezTo>
                <a:cubicBezTo>
                  <a:pt x="1079" y="509"/>
                  <a:pt x="1079" y="509"/>
                  <a:pt x="1079" y="824"/>
                </a:cubicBezTo>
                <a:cubicBezTo>
                  <a:pt x="1079" y="847"/>
                  <a:pt x="1061" y="868"/>
                  <a:pt x="1035" y="868"/>
                </a:cubicBezTo>
                <a:cubicBezTo>
                  <a:pt x="1012" y="868"/>
                  <a:pt x="994" y="847"/>
                  <a:pt x="994" y="824"/>
                </a:cubicBezTo>
                <a:cubicBezTo>
                  <a:pt x="994" y="824"/>
                  <a:pt x="994" y="824"/>
                  <a:pt x="994" y="300"/>
                </a:cubicBezTo>
                <a:cubicBezTo>
                  <a:pt x="981" y="324"/>
                  <a:pt x="968" y="373"/>
                  <a:pt x="968" y="455"/>
                </a:cubicBezTo>
                <a:cubicBezTo>
                  <a:pt x="968" y="476"/>
                  <a:pt x="968" y="496"/>
                  <a:pt x="971" y="520"/>
                </a:cubicBezTo>
                <a:cubicBezTo>
                  <a:pt x="971" y="535"/>
                  <a:pt x="961" y="548"/>
                  <a:pt x="945" y="551"/>
                </a:cubicBezTo>
                <a:cubicBezTo>
                  <a:pt x="945" y="551"/>
                  <a:pt x="945" y="551"/>
                  <a:pt x="943" y="551"/>
                </a:cubicBezTo>
                <a:cubicBezTo>
                  <a:pt x="927" y="551"/>
                  <a:pt x="917" y="538"/>
                  <a:pt x="914" y="522"/>
                </a:cubicBezTo>
                <a:cubicBezTo>
                  <a:pt x="914" y="499"/>
                  <a:pt x="914" y="476"/>
                  <a:pt x="914" y="455"/>
                </a:cubicBezTo>
                <a:cubicBezTo>
                  <a:pt x="914" y="378"/>
                  <a:pt x="922" y="324"/>
                  <a:pt x="937" y="287"/>
                </a:cubicBezTo>
                <a:cubicBezTo>
                  <a:pt x="950" y="251"/>
                  <a:pt x="971" y="231"/>
                  <a:pt x="991" y="223"/>
                </a:cubicBezTo>
                <a:cubicBezTo>
                  <a:pt x="1002" y="215"/>
                  <a:pt x="1015" y="215"/>
                  <a:pt x="1020" y="215"/>
                </a:cubicBezTo>
                <a:cubicBezTo>
                  <a:pt x="1022" y="215"/>
                  <a:pt x="1022" y="215"/>
                  <a:pt x="1025" y="215"/>
                </a:cubicBezTo>
                <a:cubicBezTo>
                  <a:pt x="1025" y="215"/>
                  <a:pt x="1025" y="215"/>
                  <a:pt x="1151" y="215"/>
                </a:cubicBezTo>
                <a:cubicBezTo>
                  <a:pt x="1151" y="215"/>
                  <a:pt x="1154" y="215"/>
                  <a:pt x="1156" y="215"/>
                </a:cubicBezTo>
                <a:cubicBezTo>
                  <a:pt x="1162" y="215"/>
                  <a:pt x="1172" y="215"/>
                  <a:pt x="1185" y="223"/>
                </a:cubicBezTo>
                <a:cubicBezTo>
                  <a:pt x="1198" y="228"/>
                  <a:pt x="1211" y="241"/>
                  <a:pt x="1223" y="256"/>
                </a:cubicBezTo>
                <a:cubicBezTo>
                  <a:pt x="1247" y="293"/>
                  <a:pt x="1262" y="352"/>
                  <a:pt x="1262" y="455"/>
                </a:cubicBezTo>
                <a:cubicBezTo>
                  <a:pt x="1262" y="476"/>
                  <a:pt x="1262" y="499"/>
                  <a:pt x="1260" y="522"/>
                </a:cubicBezTo>
                <a:close/>
                <a:moveTo>
                  <a:pt x="1660" y="522"/>
                </a:moveTo>
                <a:cubicBezTo>
                  <a:pt x="1660" y="538"/>
                  <a:pt x="1647" y="551"/>
                  <a:pt x="1634" y="551"/>
                </a:cubicBezTo>
                <a:cubicBezTo>
                  <a:pt x="1634" y="551"/>
                  <a:pt x="1634" y="551"/>
                  <a:pt x="1631" y="551"/>
                </a:cubicBezTo>
                <a:cubicBezTo>
                  <a:pt x="1616" y="548"/>
                  <a:pt x="1603" y="535"/>
                  <a:pt x="1605" y="520"/>
                </a:cubicBezTo>
                <a:cubicBezTo>
                  <a:pt x="1605" y="496"/>
                  <a:pt x="1605" y="476"/>
                  <a:pt x="1605" y="455"/>
                </a:cubicBezTo>
                <a:cubicBezTo>
                  <a:pt x="1605" y="385"/>
                  <a:pt x="1598" y="342"/>
                  <a:pt x="1587" y="313"/>
                </a:cubicBezTo>
                <a:cubicBezTo>
                  <a:pt x="1587" y="308"/>
                  <a:pt x="1585" y="303"/>
                  <a:pt x="1582" y="300"/>
                </a:cubicBezTo>
                <a:cubicBezTo>
                  <a:pt x="1582" y="300"/>
                  <a:pt x="1582" y="300"/>
                  <a:pt x="1582" y="824"/>
                </a:cubicBezTo>
                <a:cubicBezTo>
                  <a:pt x="1582" y="847"/>
                  <a:pt x="1564" y="868"/>
                  <a:pt x="1538" y="868"/>
                </a:cubicBezTo>
                <a:cubicBezTo>
                  <a:pt x="1515" y="868"/>
                  <a:pt x="1495" y="847"/>
                  <a:pt x="1495" y="824"/>
                </a:cubicBezTo>
                <a:cubicBezTo>
                  <a:pt x="1495" y="824"/>
                  <a:pt x="1495" y="824"/>
                  <a:pt x="1495" y="509"/>
                </a:cubicBezTo>
                <a:cubicBezTo>
                  <a:pt x="1495" y="509"/>
                  <a:pt x="1495" y="509"/>
                  <a:pt x="1479" y="509"/>
                </a:cubicBezTo>
                <a:cubicBezTo>
                  <a:pt x="1479" y="509"/>
                  <a:pt x="1479" y="509"/>
                  <a:pt x="1479" y="824"/>
                </a:cubicBezTo>
                <a:cubicBezTo>
                  <a:pt x="1479" y="847"/>
                  <a:pt x="1461" y="868"/>
                  <a:pt x="1435" y="868"/>
                </a:cubicBezTo>
                <a:cubicBezTo>
                  <a:pt x="1412" y="868"/>
                  <a:pt x="1394" y="847"/>
                  <a:pt x="1394" y="824"/>
                </a:cubicBezTo>
                <a:cubicBezTo>
                  <a:pt x="1394" y="824"/>
                  <a:pt x="1394" y="824"/>
                  <a:pt x="1394" y="300"/>
                </a:cubicBezTo>
                <a:cubicBezTo>
                  <a:pt x="1381" y="324"/>
                  <a:pt x="1368" y="373"/>
                  <a:pt x="1368" y="455"/>
                </a:cubicBezTo>
                <a:cubicBezTo>
                  <a:pt x="1368" y="476"/>
                  <a:pt x="1368" y="496"/>
                  <a:pt x="1371" y="520"/>
                </a:cubicBezTo>
                <a:cubicBezTo>
                  <a:pt x="1371" y="535"/>
                  <a:pt x="1361" y="548"/>
                  <a:pt x="1345" y="551"/>
                </a:cubicBezTo>
                <a:cubicBezTo>
                  <a:pt x="1345" y="551"/>
                  <a:pt x="1345" y="551"/>
                  <a:pt x="1343" y="551"/>
                </a:cubicBezTo>
                <a:cubicBezTo>
                  <a:pt x="1327" y="551"/>
                  <a:pt x="1317" y="538"/>
                  <a:pt x="1314" y="522"/>
                </a:cubicBezTo>
                <a:cubicBezTo>
                  <a:pt x="1314" y="499"/>
                  <a:pt x="1314" y="476"/>
                  <a:pt x="1314" y="455"/>
                </a:cubicBezTo>
                <a:cubicBezTo>
                  <a:pt x="1314" y="378"/>
                  <a:pt x="1322" y="324"/>
                  <a:pt x="1337" y="287"/>
                </a:cubicBezTo>
                <a:cubicBezTo>
                  <a:pt x="1350" y="251"/>
                  <a:pt x="1371" y="231"/>
                  <a:pt x="1391" y="223"/>
                </a:cubicBezTo>
                <a:cubicBezTo>
                  <a:pt x="1402" y="215"/>
                  <a:pt x="1415" y="215"/>
                  <a:pt x="1420" y="215"/>
                </a:cubicBezTo>
                <a:cubicBezTo>
                  <a:pt x="1422" y="215"/>
                  <a:pt x="1422" y="215"/>
                  <a:pt x="1425" y="215"/>
                </a:cubicBezTo>
                <a:cubicBezTo>
                  <a:pt x="1425" y="215"/>
                  <a:pt x="1425" y="215"/>
                  <a:pt x="1551" y="215"/>
                </a:cubicBezTo>
                <a:cubicBezTo>
                  <a:pt x="1551" y="215"/>
                  <a:pt x="1554" y="215"/>
                  <a:pt x="1556" y="215"/>
                </a:cubicBezTo>
                <a:cubicBezTo>
                  <a:pt x="1562" y="215"/>
                  <a:pt x="1572" y="215"/>
                  <a:pt x="1585" y="223"/>
                </a:cubicBezTo>
                <a:cubicBezTo>
                  <a:pt x="1598" y="228"/>
                  <a:pt x="1611" y="241"/>
                  <a:pt x="1623" y="256"/>
                </a:cubicBezTo>
                <a:cubicBezTo>
                  <a:pt x="1647" y="293"/>
                  <a:pt x="1662" y="352"/>
                  <a:pt x="1662" y="455"/>
                </a:cubicBezTo>
                <a:cubicBezTo>
                  <a:pt x="1662" y="476"/>
                  <a:pt x="1662" y="499"/>
                  <a:pt x="1660" y="522"/>
                </a:cubicBezTo>
                <a:close/>
                <a:moveTo>
                  <a:pt x="2060" y="522"/>
                </a:moveTo>
                <a:cubicBezTo>
                  <a:pt x="2060" y="538"/>
                  <a:pt x="2047" y="551"/>
                  <a:pt x="2034" y="551"/>
                </a:cubicBezTo>
                <a:cubicBezTo>
                  <a:pt x="2034" y="551"/>
                  <a:pt x="2034" y="551"/>
                  <a:pt x="2031" y="551"/>
                </a:cubicBezTo>
                <a:cubicBezTo>
                  <a:pt x="2016" y="548"/>
                  <a:pt x="2003" y="535"/>
                  <a:pt x="2005" y="520"/>
                </a:cubicBezTo>
                <a:cubicBezTo>
                  <a:pt x="2005" y="496"/>
                  <a:pt x="2005" y="476"/>
                  <a:pt x="2005" y="455"/>
                </a:cubicBezTo>
                <a:cubicBezTo>
                  <a:pt x="2005" y="385"/>
                  <a:pt x="1998" y="342"/>
                  <a:pt x="1987" y="313"/>
                </a:cubicBezTo>
                <a:cubicBezTo>
                  <a:pt x="1987" y="308"/>
                  <a:pt x="1985" y="303"/>
                  <a:pt x="1982" y="300"/>
                </a:cubicBezTo>
                <a:cubicBezTo>
                  <a:pt x="1982" y="300"/>
                  <a:pt x="1982" y="300"/>
                  <a:pt x="1982" y="824"/>
                </a:cubicBezTo>
                <a:cubicBezTo>
                  <a:pt x="1982" y="847"/>
                  <a:pt x="1964" y="868"/>
                  <a:pt x="1938" y="868"/>
                </a:cubicBezTo>
                <a:cubicBezTo>
                  <a:pt x="1915" y="868"/>
                  <a:pt x="1895" y="847"/>
                  <a:pt x="1895" y="824"/>
                </a:cubicBezTo>
                <a:cubicBezTo>
                  <a:pt x="1895" y="824"/>
                  <a:pt x="1895" y="824"/>
                  <a:pt x="1895" y="509"/>
                </a:cubicBezTo>
                <a:cubicBezTo>
                  <a:pt x="1895" y="509"/>
                  <a:pt x="1895" y="509"/>
                  <a:pt x="1879" y="509"/>
                </a:cubicBezTo>
                <a:cubicBezTo>
                  <a:pt x="1879" y="509"/>
                  <a:pt x="1879" y="509"/>
                  <a:pt x="1879" y="824"/>
                </a:cubicBezTo>
                <a:cubicBezTo>
                  <a:pt x="1879" y="847"/>
                  <a:pt x="1861" y="868"/>
                  <a:pt x="1835" y="868"/>
                </a:cubicBezTo>
                <a:cubicBezTo>
                  <a:pt x="1812" y="868"/>
                  <a:pt x="1794" y="847"/>
                  <a:pt x="1794" y="824"/>
                </a:cubicBezTo>
                <a:cubicBezTo>
                  <a:pt x="1794" y="824"/>
                  <a:pt x="1794" y="824"/>
                  <a:pt x="1794" y="300"/>
                </a:cubicBezTo>
                <a:cubicBezTo>
                  <a:pt x="1781" y="324"/>
                  <a:pt x="1768" y="373"/>
                  <a:pt x="1768" y="455"/>
                </a:cubicBezTo>
                <a:cubicBezTo>
                  <a:pt x="1768" y="476"/>
                  <a:pt x="1768" y="496"/>
                  <a:pt x="1771" y="520"/>
                </a:cubicBezTo>
                <a:cubicBezTo>
                  <a:pt x="1771" y="535"/>
                  <a:pt x="1761" y="548"/>
                  <a:pt x="1745" y="551"/>
                </a:cubicBezTo>
                <a:cubicBezTo>
                  <a:pt x="1745" y="551"/>
                  <a:pt x="1745" y="551"/>
                  <a:pt x="1743" y="551"/>
                </a:cubicBezTo>
                <a:cubicBezTo>
                  <a:pt x="1727" y="551"/>
                  <a:pt x="1717" y="538"/>
                  <a:pt x="1714" y="522"/>
                </a:cubicBezTo>
                <a:cubicBezTo>
                  <a:pt x="1714" y="499"/>
                  <a:pt x="1714" y="476"/>
                  <a:pt x="1714" y="455"/>
                </a:cubicBezTo>
                <a:cubicBezTo>
                  <a:pt x="1714" y="378"/>
                  <a:pt x="1722" y="324"/>
                  <a:pt x="1737" y="287"/>
                </a:cubicBezTo>
                <a:cubicBezTo>
                  <a:pt x="1750" y="251"/>
                  <a:pt x="1771" y="231"/>
                  <a:pt x="1791" y="223"/>
                </a:cubicBezTo>
                <a:cubicBezTo>
                  <a:pt x="1802" y="215"/>
                  <a:pt x="1815" y="215"/>
                  <a:pt x="1820" y="215"/>
                </a:cubicBezTo>
                <a:cubicBezTo>
                  <a:pt x="1822" y="215"/>
                  <a:pt x="1822" y="215"/>
                  <a:pt x="1825" y="215"/>
                </a:cubicBezTo>
                <a:cubicBezTo>
                  <a:pt x="1825" y="215"/>
                  <a:pt x="1825" y="215"/>
                  <a:pt x="1951" y="215"/>
                </a:cubicBezTo>
                <a:cubicBezTo>
                  <a:pt x="1951" y="215"/>
                  <a:pt x="1954" y="215"/>
                  <a:pt x="1956" y="215"/>
                </a:cubicBezTo>
                <a:cubicBezTo>
                  <a:pt x="1962" y="215"/>
                  <a:pt x="1972" y="215"/>
                  <a:pt x="1985" y="223"/>
                </a:cubicBezTo>
                <a:cubicBezTo>
                  <a:pt x="1998" y="228"/>
                  <a:pt x="2011" y="241"/>
                  <a:pt x="2023" y="256"/>
                </a:cubicBezTo>
                <a:cubicBezTo>
                  <a:pt x="2047" y="293"/>
                  <a:pt x="2062" y="352"/>
                  <a:pt x="2062" y="455"/>
                </a:cubicBezTo>
                <a:cubicBezTo>
                  <a:pt x="2062" y="476"/>
                  <a:pt x="2062" y="499"/>
                  <a:pt x="2060" y="522"/>
                </a:cubicBezTo>
                <a:close/>
                <a:moveTo>
                  <a:pt x="2460" y="522"/>
                </a:moveTo>
                <a:cubicBezTo>
                  <a:pt x="2460" y="538"/>
                  <a:pt x="2447" y="551"/>
                  <a:pt x="2434" y="551"/>
                </a:cubicBezTo>
                <a:cubicBezTo>
                  <a:pt x="2434" y="551"/>
                  <a:pt x="2434" y="551"/>
                  <a:pt x="2431" y="551"/>
                </a:cubicBezTo>
                <a:cubicBezTo>
                  <a:pt x="2416" y="548"/>
                  <a:pt x="2403" y="535"/>
                  <a:pt x="2405" y="520"/>
                </a:cubicBezTo>
                <a:cubicBezTo>
                  <a:pt x="2405" y="496"/>
                  <a:pt x="2405" y="476"/>
                  <a:pt x="2405" y="455"/>
                </a:cubicBezTo>
                <a:cubicBezTo>
                  <a:pt x="2405" y="385"/>
                  <a:pt x="2398" y="342"/>
                  <a:pt x="2387" y="313"/>
                </a:cubicBezTo>
                <a:cubicBezTo>
                  <a:pt x="2387" y="308"/>
                  <a:pt x="2385" y="303"/>
                  <a:pt x="2382" y="300"/>
                </a:cubicBezTo>
                <a:cubicBezTo>
                  <a:pt x="2382" y="300"/>
                  <a:pt x="2382" y="300"/>
                  <a:pt x="2382" y="824"/>
                </a:cubicBezTo>
                <a:cubicBezTo>
                  <a:pt x="2382" y="847"/>
                  <a:pt x="2364" y="868"/>
                  <a:pt x="2338" y="868"/>
                </a:cubicBezTo>
                <a:cubicBezTo>
                  <a:pt x="2315" y="868"/>
                  <a:pt x="2295" y="847"/>
                  <a:pt x="2295" y="824"/>
                </a:cubicBezTo>
                <a:cubicBezTo>
                  <a:pt x="2295" y="824"/>
                  <a:pt x="2295" y="824"/>
                  <a:pt x="2295" y="509"/>
                </a:cubicBezTo>
                <a:cubicBezTo>
                  <a:pt x="2295" y="509"/>
                  <a:pt x="2295" y="509"/>
                  <a:pt x="2279" y="509"/>
                </a:cubicBezTo>
                <a:cubicBezTo>
                  <a:pt x="2279" y="509"/>
                  <a:pt x="2279" y="509"/>
                  <a:pt x="2279" y="824"/>
                </a:cubicBezTo>
                <a:cubicBezTo>
                  <a:pt x="2279" y="847"/>
                  <a:pt x="2261" y="868"/>
                  <a:pt x="2235" y="868"/>
                </a:cubicBezTo>
                <a:cubicBezTo>
                  <a:pt x="2212" y="868"/>
                  <a:pt x="2194" y="847"/>
                  <a:pt x="2194" y="824"/>
                </a:cubicBezTo>
                <a:cubicBezTo>
                  <a:pt x="2194" y="824"/>
                  <a:pt x="2194" y="824"/>
                  <a:pt x="2194" y="300"/>
                </a:cubicBezTo>
                <a:cubicBezTo>
                  <a:pt x="2181" y="324"/>
                  <a:pt x="2168" y="373"/>
                  <a:pt x="2168" y="455"/>
                </a:cubicBezTo>
                <a:cubicBezTo>
                  <a:pt x="2168" y="476"/>
                  <a:pt x="2168" y="496"/>
                  <a:pt x="2171" y="520"/>
                </a:cubicBezTo>
                <a:cubicBezTo>
                  <a:pt x="2171" y="535"/>
                  <a:pt x="2161" y="548"/>
                  <a:pt x="2145" y="551"/>
                </a:cubicBezTo>
                <a:cubicBezTo>
                  <a:pt x="2145" y="551"/>
                  <a:pt x="2145" y="551"/>
                  <a:pt x="2143" y="551"/>
                </a:cubicBezTo>
                <a:cubicBezTo>
                  <a:pt x="2127" y="551"/>
                  <a:pt x="2117" y="538"/>
                  <a:pt x="2114" y="522"/>
                </a:cubicBezTo>
                <a:cubicBezTo>
                  <a:pt x="2114" y="499"/>
                  <a:pt x="2114" y="476"/>
                  <a:pt x="2114" y="455"/>
                </a:cubicBezTo>
                <a:cubicBezTo>
                  <a:pt x="2114" y="378"/>
                  <a:pt x="2122" y="324"/>
                  <a:pt x="2137" y="287"/>
                </a:cubicBezTo>
                <a:cubicBezTo>
                  <a:pt x="2150" y="251"/>
                  <a:pt x="2171" y="231"/>
                  <a:pt x="2191" y="223"/>
                </a:cubicBezTo>
                <a:cubicBezTo>
                  <a:pt x="2202" y="215"/>
                  <a:pt x="2215" y="215"/>
                  <a:pt x="2220" y="215"/>
                </a:cubicBezTo>
                <a:cubicBezTo>
                  <a:pt x="2222" y="215"/>
                  <a:pt x="2222" y="215"/>
                  <a:pt x="2225" y="215"/>
                </a:cubicBezTo>
                <a:cubicBezTo>
                  <a:pt x="2225" y="215"/>
                  <a:pt x="2225" y="215"/>
                  <a:pt x="2351" y="215"/>
                </a:cubicBezTo>
                <a:cubicBezTo>
                  <a:pt x="2351" y="215"/>
                  <a:pt x="2354" y="215"/>
                  <a:pt x="2356" y="215"/>
                </a:cubicBezTo>
                <a:cubicBezTo>
                  <a:pt x="2362" y="215"/>
                  <a:pt x="2372" y="215"/>
                  <a:pt x="2385" y="223"/>
                </a:cubicBezTo>
                <a:cubicBezTo>
                  <a:pt x="2398" y="228"/>
                  <a:pt x="2411" y="241"/>
                  <a:pt x="2423" y="256"/>
                </a:cubicBezTo>
                <a:cubicBezTo>
                  <a:pt x="2447" y="293"/>
                  <a:pt x="2462" y="352"/>
                  <a:pt x="2462" y="455"/>
                </a:cubicBezTo>
                <a:cubicBezTo>
                  <a:pt x="2462" y="476"/>
                  <a:pt x="2462" y="499"/>
                  <a:pt x="2460" y="522"/>
                </a:cubicBezTo>
                <a:close/>
                <a:moveTo>
                  <a:pt x="2860" y="522"/>
                </a:moveTo>
                <a:cubicBezTo>
                  <a:pt x="2860" y="538"/>
                  <a:pt x="2847" y="551"/>
                  <a:pt x="2834" y="551"/>
                </a:cubicBezTo>
                <a:cubicBezTo>
                  <a:pt x="2834" y="551"/>
                  <a:pt x="2834" y="551"/>
                  <a:pt x="2831" y="551"/>
                </a:cubicBezTo>
                <a:cubicBezTo>
                  <a:pt x="2816" y="548"/>
                  <a:pt x="2803" y="535"/>
                  <a:pt x="2805" y="520"/>
                </a:cubicBezTo>
                <a:cubicBezTo>
                  <a:pt x="2805" y="496"/>
                  <a:pt x="2805" y="476"/>
                  <a:pt x="2805" y="455"/>
                </a:cubicBezTo>
                <a:cubicBezTo>
                  <a:pt x="2805" y="385"/>
                  <a:pt x="2798" y="342"/>
                  <a:pt x="2787" y="313"/>
                </a:cubicBezTo>
                <a:cubicBezTo>
                  <a:pt x="2787" y="308"/>
                  <a:pt x="2785" y="303"/>
                  <a:pt x="2782" y="300"/>
                </a:cubicBezTo>
                <a:cubicBezTo>
                  <a:pt x="2782" y="300"/>
                  <a:pt x="2782" y="300"/>
                  <a:pt x="2782" y="824"/>
                </a:cubicBezTo>
                <a:cubicBezTo>
                  <a:pt x="2782" y="847"/>
                  <a:pt x="2764" y="868"/>
                  <a:pt x="2738" y="868"/>
                </a:cubicBezTo>
                <a:cubicBezTo>
                  <a:pt x="2715" y="868"/>
                  <a:pt x="2695" y="847"/>
                  <a:pt x="2695" y="824"/>
                </a:cubicBezTo>
                <a:cubicBezTo>
                  <a:pt x="2695" y="824"/>
                  <a:pt x="2695" y="824"/>
                  <a:pt x="2695" y="509"/>
                </a:cubicBezTo>
                <a:cubicBezTo>
                  <a:pt x="2695" y="509"/>
                  <a:pt x="2695" y="509"/>
                  <a:pt x="2679" y="509"/>
                </a:cubicBezTo>
                <a:cubicBezTo>
                  <a:pt x="2679" y="509"/>
                  <a:pt x="2679" y="509"/>
                  <a:pt x="2679" y="824"/>
                </a:cubicBezTo>
                <a:cubicBezTo>
                  <a:pt x="2679" y="847"/>
                  <a:pt x="2661" y="868"/>
                  <a:pt x="2635" y="868"/>
                </a:cubicBezTo>
                <a:cubicBezTo>
                  <a:pt x="2612" y="868"/>
                  <a:pt x="2594" y="847"/>
                  <a:pt x="2594" y="824"/>
                </a:cubicBezTo>
                <a:cubicBezTo>
                  <a:pt x="2594" y="824"/>
                  <a:pt x="2594" y="824"/>
                  <a:pt x="2594" y="300"/>
                </a:cubicBezTo>
                <a:cubicBezTo>
                  <a:pt x="2581" y="324"/>
                  <a:pt x="2568" y="373"/>
                  <a:pt x="2568" y="455"/>
                </a:cubicBezTo>
                <a:cubicBezTo>
                  <a:pt x="2568" y="476"/>
                  <a:pt x="2568" y="496"/>
                  <a:pt x="2571" y="520"/>
                </a:cubicBezTo>
                <a:cubicBezTo>
                  <a:pt x="2571" y="535"/>
                  <a:pt x="2561" y="548"/>
                  <a:pt x="2545" y="551"/>
                </a:cubicBezTo>
                <a:cubicBezTo>
                  <a:pt x="2545" y="551"/>
                  <a:pt x="2545" y="551"/>
                  <a:pt x="2543" y="551"/>
                </a:cubicBezTo>
                <a:cubicBezTo>
                  <a:pt x="2527" y="551"/>
                  <a:pt x="2517" y="538"/>
                  <a:pt x="2514" y="522"/>
                </a:cubicBezTo>
                <a:cubicBezTo>
                  <a:pt x="2514" y="499"/>
                  <a:pt x="2514" y="476"/>
                  <a:pt x="2514" y="455"/>
                </a:cubicBezTo>
                <a:cubicBezTo>
                  <a:pt x="2514" y="378"/>
                  <a:pt x="2522" y="324"/>
                  <a:pt x="2537" y="287"/>
                </a:cubicBezTo>
                <a:cubicBezTo>
                  <a:pt x="2550" y="251"/>
                  <a:pt x="2571" y="231"/>
                  <a:pt x="2591" y="223"/>
                </a:cubicBezTo>
                <a:cubicBezTo>
                  <a:pt x="2602" y="215"/>
                  <a:pt x="2615" y="215"/>
                  <a:pt x="2620" y="215"/>
                </a:cubicBezTo>
                <a:cubicBezTo>
                  <a:pt x="2622" y="215"/>
                  <a:pt x="2622" y="215"/>
                  <a:pt x="2625" y="215"/>
                </a:cubicBezTo>
                <a:cubicBezTo>
                  <a:pt x="2625" y="215"/>
                  <a:pt x="2625" y="215"/>
                  <a:pt x="2751" y="215"/>
                </a:cubicBezTo>
                <a:cubicBezTo>
                  <a:pt x="2751" y="215"/>
                  <a:pt x="2754" y="215"/>
                  <a:pt x="2756" y="215"/>
                </a:cubicBezTo>
                <a:cubicBezTo>
                  <a:pt x="2762" y="215"/>
                  <a:pt x="2772" y="215"/>
                  <a:pt x="2785" y="223"/>
                </a:cubicBezTo>
                <a:cubicBezTo>
                  <a:pt x="2798" y="228"/>
                  <a:pt x="2811" y="241"/>
                  <a:pt x="2823" y="256"/>
                </a:cubicBezTo>
                <a:cubicBezTo>
                  <a:pt x="2847" y="293"/>
                  <a:pt x="2862" y="352"/>
                  <a:pt x="2862" y="455"/>
                </a:cubicBezTo>
                <a:cubicBezTo>
                  <a:pt x="2862" y="476"/>
                  <a:pt x="2862" y="499"/>
                  <a:pt x="2860" y="522"/>
                </a:cubicBezTo>
                <a:close/>
                <a:moveTo>
                  <a:pt x="3260" y="522"/>
                </a:moveTo>
                <a:cubicBezTo>
                  <a:pt x="3260" y="538"/>
                  <a:pt x="3247" y="551"/>
                  <a:pt x="3234" y="551"/>
                </a:cubicBezTo>
                <a:cubicBezTo>
                  <a:pt x="3234" y="551"/>
                  <a:pt x="3234" y="551"/>
                  <a:pt x="3231" y="551"/>
                </a:cubicBezTo>
                <a:cubicBezTo>
                  <a:pt x="3216" y="548"/>
                  <a:pt x="3203" y="535"/>
                  <a:pt x="3205" y="520"/>
                </a:cubicBezTo>
                <a:cubicBezTo>
                  <a:pt x="3205" y="496"/>
                  <a:pt x="3205" y="476"/>
                  <a:pt x="3205" y="455"/>
                </a:cubicBezTo>
                <a:cubicBezTo>
                  <a:pt x="3205" y="385"/>
                  <a:pt x="3198" y="342"/>
                  <a:pt x="3187" y="313"/>
                </a:cubicBezTo>
                <a:cubicBezTo>
                  <a:pt x="3187" y="308"/>
                  <a:pt x="3185" y="303"/>
                  <a:pt x="3182" y="300"/>
                </a:cubicBezTo>
                <a:cubicBezTo>
                  <a:pt x="3182" y="300"/>
                  <a:pt x="3182" y="300"/>
                  <a:pt x="3182" y="824"/>
                </a:cubicBezTo>
                <a:cubicBezTo>
                  <a:pt x="3182" y="847"/>
                  <a:pt x="3164" y="868"/>
                  <a:pt x="3138" y="868"/>
                </a:cubicBezTo>
                <a:cubicBezTo>
                  <a:pt x="3115" y="868"/>
                  <a:pt x="3095" y="847"/>
                  <a:pt x="3095" y="824"/>
                </a:cubicBezTo>
                <a:cubicBezTo>
                  <a:pt x="3095" y="824"/>
                  <a:pt x="3095" y="824"/>
                  <a:pt x="3095" y="509"/>
                </a:cubicBezTo>
                <a:cubicBezTo>
                  <a:pt x="3095" y="509"/>
                  <a:pt x="3095" y="509"/>
                  <a:pt x="3079" y="509"/>
                </a:cubicBezTo>
                <a:cubicBezTo>
                  <a:pt x="3079" y="509"/>
                  <a:pt x="3079" y="509"/>
                  <a:pt x="3079" y="824"/>
                </a:cubicBezTo>
                <a:cubicBezTo>
                  <a:pt x="3079" y="847"/>
                  <a:pt x="3061" y="868"/>
                  <a:pt x="3035" y="868"/>
                </a:cubicBezTo>
                <a:cubicBezTo>
                  <a:pt x="3012" y="868"/>
                  <a:pt x="2994" y="847"/>
                  <a:pt x="2994" y="824"/>
                </a:cubicBezTo>
                <a:cubicBezTo>
                  <a:pt x="2994" y="824"/>
                  <a:pt x="2994" y="824"/>
                  <a:pt x="2994" y="300"/>
                </a:cubicBezTo>
                <a:cubicBezTo>
                  <a:pt x="2981" y="324"/>
                  <a:pt x="2968" y="373"/>
                  <a:pt x="2968" y="455"/>
                </a:cubicBezTo>
                <a:cubicBezTo>
                  <a:pt x="2968" y="476"/>
                  <a:pt x="2968" y="496"/>
                  <a:pt x="2971" y="520"/>
                </a:cubicBezTo>
                <a:cubicBezTo>
                  <a:pt x="2971" y="535"/>
                  <a:pt x="2961" y="548"/>
                  <a:pt x="2945" y="551"/>
                </a:cubicBezTo>
                <a:cubicBezTo>
                  <a:pt x="2945" y="551"/>
                  <a:pt x="2945" y="551"/>
                  <a:pt x="2943" y="551"/>
                </a:cubicBezTo>
                <a:cubicBezTo>
                  <a:pt x="2927" y="551"/>
                  <a:pt x="2917" y="538"/>
                  <a:pt x="2914" y="522"/>
                </a:cubicBezTo>
                <a:cubicBezTo>
                  <a:pt x="2914" y="499"/>
                  <a:pt x="2914" y="476"/>
                  <a:pt x="2914" y="455"/>
                </a:cubicBezTo>
                <a:cubicBezTo>
                  <a:pt x="2914" y="378"/>
                  <a:pt x="2922" y="324"/>
                  <a:pt x="2937" y="287"/>
                </a:cubicBezTo>
                <a:cubicBezTo>
                  <a:pt x="2950" y="251"/>
                  <a:pt x="2971" y="231"/>
                  <a:pt x="2991" y="223"/>
                </a:cubicBezTo>
                <a:cubicBezTo>
                  <a:pt x="3002" y="215"/>
                  <a:pt x="3015" y="215"/>
                  <a:pt x="3020" y="215"/>
                </a:cubicBezTo>
                <a:cubicBezTo>
                  <a:pt x="3022" y="215"/>
                  <a:pt x="3022" y="215"/>
                  <a:pt x="3025" y="215"/>
                </a:cubicBezTo>
                <a:cubicBezTo>
                  <a:pt x="3025" y="215"/>
                  <a:pt x="3025" y="215"/>
                  <a:pt x="3151" y="215"/>
                </a:cubicBezTo>
                <a:cubicBezTo>
                  <a:pt x="3151" y="215"/>
                  <a:pt x="3154" y="215"/>
                  <a:pt x="3156" y="215"/>
                </a:cubicBezTo>
                <a:cubicBezTo>
                  <a:pt x="3162" y="215"/>
                  <a:pt x="3172" y="215"/>
                  <a:pt x="3185" y="223"/>
                </a:cubicBezTo>
                <a:cubicBezTo>
                  <a:pt x="3198" y="228"/>
                  <a:pt x="3211" y="241"/>
                  <a:pt x="3223" y="256"/>
                </a:cubicBezTo>
                <a:cubicBezTo>
                  <a:pt x="3247" y="293"/>
                  <a:pt x="3262" y="352"/>
                  <a:pt x="3262" y="455"/>
                </a:cubicBezTo>
                <a:cubicBezTo>
                  <a:pt x="3262" y="476"/>
                  <a:pt x="3262" y="499"/>
                  <a:pt x="3260" y="522"/>
                </a:cubicBezTo>
                <a:close/>
                <a:moveTo>
                  <a:pt x="3660" y="522"/>
                </a:moveTo>
                <a:cubicBezTo>
                  <a:pt x="3660" y="538"/>
                  <a:pt x="3647" y="551"/>
                  <a:pt x="3634" y="551"/>
                </a:cubicBezTo>
                <a:cubicBezTo>
                  <a:pt x="3634" y="551"/>
                  <a:pt x="3634" y="551"/>
                  <a:pt x="3631" y="551"/>
                </a:cubicBezTo>
                <a:cubicBezTo>
                  <a:pt x="3616" y="548"/>
                  <a:pt x="3603" y="535"/>
                  <a:pt x="3605" y="520"/>
                </a:cubicBezTo>
                <a:cubicBezTo>
                  <a:pt x="3605" y="496"/>
                  <a:pt x="3605" y="476"/>
                  <a:pt x="3605" y="455"/>
                </a:cubicBezTo>
                <a:cubicBezTo>
                  <a:pt x="3605" y="385"/>
                  <a:pt x="3598" y="342"/>
                  <a:pt x="3587" y="313"/>
                </a:cubicBezTo>
                <a:cubicBezTo>
                  <a:pt x="3587" y="308"/>
                  <a:pt x="3585" y="303"/>
                  <a:pt x="3582" y="300"/>
                </a:cubicBezTo>
                <a:cubicBezTo>
                  <a:pt x="3582" y="300"/>
                  <a:pt x="3582" y="300"/>
                  <a:pt x="3582" y="824"/>
                </a:cubicBezTo>
                <a:cubicBezTo>
                  <a:pt x="3582" y="847"/>
                  <a:pt x="3564" y="868"/>
                  <a:pt x="3538" y="868"/>
                </a:cubicBezTo>
                <a:cubicBezTo>
                  <a:pt x="3515" y="868"/>
                  <a:pt x="3495" y="847"/>
                  <a:pt x="3495" y="824"/>
                </a:cubicBezTo>
                <a:cubicBezTo>
                  <a:pt x="3495" y="824"/>
                  <a:pt x="3495" y="824"/>
                  <a:pt x="3495" y="509"/>
                </a:cubicBezTo>
                <a:cubicBezTo>
                  <a:pt x="3495" y="509"/>
                  <a:pt x="3495" y="509"/>
                  <a:pt x="3479" y="509"/>
                </a:cubicBezTo>
                <a:cubicBezTo>
                  <a:pt x="3479" y="509"/>
                  <a:pt x="3479" y="509"/>
                  <a:pt x="3479" y="824"/>
                </a:cubicBezTo>
                <a:cubicBezTo>
                  <a:pt x="3479" y="847"/>
                  <a:pt x="3461" y="868"/>
                  <a:pt x="3435" y="868"/>
                </a:cubicBezTo>
                <a:cubicBezTo>
                  <a:pt x="3412" y="868"/>
                  <a:pt x="3394" y="847"/>
                  <a:pt x="3394" y="824"/>
                </a:cubicBezTo>
                <a:cubicBezTo>
                  <a:pt x="3394" y="824"/>
                  <a:pt x="3394" y="824"/>
                  <a:pt x="3394" y="300"/>
                </a:cubicBezTo>
                <a:cubicBezTo>
                  <a:pt x="3381" y="324"/>
                  <a:pt x="3368" y="373"/>
                  <a:pt x="3368" y="455"/>
                </a:cubicBezTo>
                <a:cubicBezTo>
                  <a:pt x="3368" y="476"/>
                  <a:pt x="3368" y="496"/>
                  <a:pt x="3371" y="520"/>
                </a:cubicBezTo>
                <a:cubicBezTo>
                  <a:pt x="3371" y="535"/>
                  <a:pt x="3361" y="548"/>
                  <a:pt x="3345" y="551"/>
                </a:cubicBezTo>
                <a:cubicBezTo>
                  <a:pt x="3345" y="551"/>
                  <a:pt x="3345" y="551"/>
                  <a:pt x="3343" y="551"/>
                </a:cubicBezTo>
                <a:cubicBezTo>
                  <a:pt x="3327" y="551"/>
                  <a:pt x="3317" y="538"/>
                  <a:pt x="3314" y="522"/>
                </a:cubicBezTo>
                <a:cubicBezTo>
                  <a:pt x="3314" y="499"/>
                  <a:pt x="3314" y="476"/>
                  <a:pt x="3314" y="455"/>
                </a:cubicBezTo>
                <a:cubicBezTo>
                  <a:pt x="3314" y="378"/>
                  <a:pt x="3322" y="324"/>
                  <a:pt x="3337" y="287"/>
                </a:cubicBezTo>
                <a:cubicBezTo>
                  <a:pt x="3350" y="251"/>
                  <a:pt x="3371" y="231"/>
                  <a:pt x="3391" y="223"/>
                </a:cubicBezTo>
                <a:cubicBezTo>
                  <a:pt x="3402" y="215"/>
                  <a:pt x="3415" y="215"/>
                  <a:pt x="3420" y="215"/>
                </a:cubicBezTo>
                <a:cubicBezTo>
                  <a:pt x="3422" y="215"/>
                  <a:pt x="3422" y="215"/>
                  <a:pt x="3425" y="215"/>
                </a:cubicBezTo>
                <a:cubicBezTo>
                  <a:pt x="3425" y="215"/>
                  <a:pt x="3425" y="215"/>
                  <a:pt x="3551" y="215"/>
                </a:cubicBezTo>
                <a:cubicBezTo>
                  <a:pt x="3551" y="215"/>
                  <a:pt x="3554" y="215"/>
                  <a:pt x="3556" y="215"/>
                </a:cubicBezTo>
                <a:cubicBezTo>
                  <a:pt x="3562" y="215"/>
                  <a:pt x="3572" y="215"/>
                  <a:pt x="3585" y="223"/>
                </a:cubicBezTo>
                <a:cubicBezTo>
                  <a:pt x="3598" y="228"/>
                  <a:pt x="3611" y="241"/>
                  <a:pt x="3623" y="256"/>
                </a:cubicBezTo>
                <a:cubicBezTo>
                  <a:pt x="3647" y="293"/>
                  <a:pt x="3662" y="352"/>
                  <a:pt x="3662" y="455"/>
                </a:cubicBezTo>
                <a:cubicBezTo>
                  <a:pt x="3662" y="476"/>
                  <a:pt x="3662" y="499"/>
                  <a:pt x="3660" y="522"/>
                </a:cubicBezTo>
                <a:close/>
                <a:moveTo>
                  <a:pt x="4060" y="522"/>
                </a:moveTo>
                <a:cubicBezTo>
                  <a:pt x="4060" y="538"/>
                  <a:pt x="4047" y="551"/>
                  <a:pt x="4034" y="551"/>
                </a:cubicBezTo>
                <a:cubicBezTo>
                  <a:pt x="4034" y="551"/>
                  <a:pt x="4034" y="551"/>
                  <a:pt x="4031" y="551"/>
                </a:cubicBezTo>
                <a:cubicBezTo>
                  <a:pt x="4016" y="548"/>
                  <a:pt x="4003" y="535"/>
                  <a:pt x="4005" y="520"/>
                </a:cubicBezTo>
                <a:cubicBezTo>
                  <a:pt x="4005" y="496"/>
                  <a:pt x="4005" y="476"/>
                  <a:pt x="4005" y="455"/>
                </a:cubicBezTo>
                <a:cubicBezTo>
                  <a:pt x="4005" y="385"/>
                  <a:pt x="3998" y="342"/>
                  <a:pt x="3987" y="313"/>
                </a:cubicBezTo>
                <a:cubicBezTo>
                  <a:pt x="3987" y="308"/>
                  <a:pt x="3985" y="303"/>
                  <a:pt x="3982" y="300"/>
                </a:cubicBezTo>
                <a:cubicBezTo>
                  <a:pt x="3982" y="300"/>
                  <a:pt x="3982" y="300"/>
                  <a:pt x="3982" y="824"/>
                </a:cubicBezTo>
                <a:cubicBezTo>
                  <a:pt x="3982" y="847"/>
                  <a:pt x="3964" y="868"/>
                  <a:pt x="3938" y="868"/>
                </a:cubicBezTo>
                <a:cubicBezTo>
                  <a:pt x="3915" y="868"/>
                  <a:pt x="3895" y="847"/>
                  <a:pt x="3895" y="824"/>
                </a:cubicBezTo>
                <a:cubicBezTo>
                  <a:pt x="3895" y="824"/>
                  <a:pt x="3895" y="824"/>
                  <a:pt x="3895" y="509"/>
                </a:cubicBezTo>
                <a:cubicBezTo>
                  <a:pt x="3895" y="509"/>
                  <a:pt x="3895" y="509"/>
                  <a:pt x="3879" y="509"/>
                </a:cubicBezTo>
                <a:cubicBezTo>
                  <a:pt x="3879" y="509"/>
                  <a:pt x="3879" y="509"/>
                  <a:pt x="3879" y="824"/>
                </a:cubicBezTo>
                <a:cubicBezTo>
                  <a:pt x="3879" y="847"/>
                  <a:pt x="3861" y="868"/>
                  <a:pt x="3835" y="868"/>
                </a:cubicBezTo>
                <a:cubicBezTo>
                  <a:pt x="3812" y="868"/>
                  <a:pt x="3794" y="847"/>
                  <a:pt x="3794" y="824"/>
                </a:cubicBezTo>
                <a:cubicBezTo>
                  <a:pt x="3794" y="824"/>
                  <a:pt x="3794" y="824"/>
                  <a:pt x="3794" y="300"/>
                </a:cubicBezTo>
                <a:cubicBezTo>
                  <a:pt x="3781" y="324"/>
                  <a:pt x="3768" y="373"/>
                  <a:pt x="3768" y="455"/>
                </a:cubicBezTo>
                <a:cubicBezTo>
                  <a:pt x="3768" y="476"/>
                  <a:pt x="3768" y="496"/>
                  <a:pt x="3771" y="520"/>
                </a:cubicBezTo>
                <a:cubicBezTo>
                  <a:pt x="3771" y="535"/>
                  <a:pt x="3761" y="548"/>
                  <a:pt x="3745" y="551"/>
                </a:cubicBezTo>
                <a:cubicBezTo>
                  <a:pt x="3745" y="551"/>
                  <a:pt x="3745" y="551"/>
                  <a:pt x="3743" y="551"/>
                </a:cubicBezTo>
                <a:cubicBezTo>
                  <a:pt x="3727" y="551"/>
                  <a:pt x="3717" y="538"/>
                  <a:pt x="3714" y="522"/>
                </a:cubicBezTo>
                <a:cubicBezTo>
                  <a:pt x="3714" y="499"/>
                  <a:pt x="3714" y="476"/>
                  <a:pt x="3714" y="455"/>
                </a:cubicBezTo>
                <a:cubicBezTo>
                  <a:pt x="3714" y="378"/>
                  <a:pt x="3722" y="324"/>
                  <a:pt x="3737" y="287"/>
                </a:cubicBezTo>
                <a:cubicBezTo>
                  <a:pt x="3750" y="251"/>
                  <a:pt x="3771" y="231"/>
                  <a:pt x="3791" y="223"/>
                </a:cubicBezTo>
                <a:cubicBezTo>
                  <a:pt x="3802" y="215"/>
                  <a:pt x="3815" y="215"/>
                  <a:pt x="3820" y="215"/>
                </a:cubicBezTo>
                <a:cubicBezTo>
                  <a:pt x="3822" y="215"/>
                  <a:pt x="3822" y="215"/>
                  <a:pt x="3825" y="215"/>
                </a:cubicBezTo>
                <a:cubicBezTo>
                  <a:pt x="3825" y="215"/>
                  <a:pt x="3825" y="215"/>
                  <a:pt x="3951" y="215"/>
                </a:cubicBezTo>
                <a:cubicBezTo>
                  <a:pt x="3951" y="215"/>
                  <a:pt x="3954" y="215"/>
                  <a:pt x="3956" y="215"/>
                </a:cubicBezTo>
                <a:cubicBezTo>
                  <a:pt x="3962" y="215"/>
                  <a:pt x="3972" y="215"/>
                  <a:pt x="3985" y="223"/>
                </a:cubicBezTo>
                <a:cubicBezTo>
                  <a:pt x="3998" y="228"/>
                  <a:pt x="4011" y="241"/>
                  <a:pt x="4023" y="256"/>
                </a:cubicBezTo>
                <a:cubicBezTo>
                  <a:pt x="4047" y="293"/>
                  <a:pt x="4062" y="352"/>
                  <a:pt x="4062" y="455"/>
                </a:cubicBezTo>
                <a:cubicBezTo>
                  <a:pt x="4062" y="476"/>
                  <a:pt x="4062" y="499"/>
                  <a:pt x="4060" y="52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79023C8A-4442-4232-9C34-97B5D3094B0A}"/>
              </a:ext>
            </a:extLst>
          </p:cNvPr>
          <p:cNvGrpSpPr/>
          <p:nvPr/>
        </p:nvGrpSpPr>
        <p:grpSpPr>
          <a:xfrm>
            <a:off x="5002315" y="2844440"/>
            <a:ext cx="3205292" cy="554154"/>
            <a:chOff x="1034120" y="5183435"/>
            <a:chExt cx="2116315" cy="554154"/>
          </a:xfrm>
        </p:grpSpPr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B5E4CBAF-F951-45C9-B9EE-7E5AEDDBD67B}"/>
                </a:ext>
              </a:extLst>
            </p:cNvPr>
            <p:cNvSpPr txBox="1"/>
            <p:nvPr/>
          </p:nvSpPr>
          <p:spPr>
            <a:xfrm>
              <a:off x="1036047" y="5275924"/>
              <a:ext cx="21143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2344"/>
                  </a:solidFill>
                </a:rPr>
                <a:t>139 (100%) of intervention participants entered the open-access phase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7C814F95-73D2-4FED-93F7-F00AEBD8FC28}"/>
                </a:ext>
              </a:extLst>
            </p:cNvPr>
            <p:cNvGrpSpPr/>
            <p:nvPr/>
          </p:nvGrpSpPr>
          <p:grpSpPr>
            <a:xfrm>
              <a:off x="1034120" y="5183435"/>
              <a:ext cx="2116314" cy="144000"/>
              <a:chOff x="995418" y="5271383"/>
              <a:chExt cx="2155939" cy="219186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="" xmlns:a16="http://schemas.microsoft.com/office/drawing/2014/main" id="{14D927DE-8D2C-4208-B5DB-ABA5CA2C99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534" y="5380976"/>
                <a:ext cx="2141707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="" xmlns:a16="http://schemas.microsoft.com/office/drawing/2014/main" id="{1E6047B2-8DFF-4A74-AA51-B970639FDDF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885825" y="5380976"/>
                <a:ext cx="219186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="" xmlns:a16="http://schemas.microsoft.com/office/drawing/2014/main" id="{939F411F-F22C-40B5-8518-1EC94ECF2B6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041764" y="5380976"/>
                <a:ext cx="219186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B7EBD5FE-B899-443E-94A8-F01E95751DA6}"/>
              </a:ext>
            </a:extLst>
          </p:cNvPr>
          <p:cNvGrpSpPr/>
          <p:nvPr/>
        </p:nvGrpSpPr>
        <p:grpSpPr>
          <a:xfrm>
            <a:off x="4995359" y="5310293"/>
            <a:ext cx="2991683" cy="554154"/>
            <a:chOff x="1034120" y="5183435"/>
            <a:chExt cx="2116314" cy="554154"/>
          </a:xfrm>
        </p:grpSpPr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BEEB6AC1-1536-4602-93A8-5F4FB4314F60}"/>
                </a:ext>
              </a:extLst>
            </p:cNvPr>
            <p:cNvSpPr txBox="1"/>
            <p:nvPr/>
          </p:nvSpPr>
          <p:spPr>
            <a:xfrm>
              <a:off x="1458899" y="5275924"/>
              <a:ext cx="1264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2344"/>
                  </a:solidFill>
                </a:rPr>
                <a:t>125 completed the open-access phase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="" xmlns:a16="http://schemas.microsoft.com/office/drawing/2014/main" id="{58344AB5-7EC4-4D58-A5F3-85880CB12AB6}"/>
                </a:ext>
              </a:extLst>
            </p:cNvPr>
            <p:cNvGrpSpPr/>
            <p:nvPr/>
          </p:nvGrpSpPr>
          <p:grpSpPr>
            <a:xfrm>
              <a:off x="1034120" y="5183435"/>
              <a:ext cx="2116314" cy="144000"/>
              <a:chOff x="995418" y="5271383"/>
              <a:chExt cx="2155939" cy="219186"/>
            </a:xfrm>
          </p:grpSpPr>
          <p:cxnSp>
            <p:nvCxnSpPr>
              <p:cNvPr id="27" name="Straight Connector 26">
                <a:extLst>
                  <a:ext uri="{FF2B5EF4-FFF2-40B4-BE49-F238E27FC236}">
                    <a16:creationId xmlns="" xmlns:a16="http://schemas.microsoft.com/office/drawing/2014/main" id="{8255F684-024B-4FF4-A333-BE63AD77E8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534" y="5380976"/>
                <a:ext cx="2141707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="" xmlns:a16="http://schemas.microsoft.com/office/drawing/2014/main" id="{249E3382-16B3-47EE-A894-CDAD036B106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885825" y="5380976"/>
                <a:ext cx="219186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="" xmlns:a16="http://schemas.microsoft.com/office/drawing/2014/main" id="{B21F4DF9-C8C8-4FD9-975A-925BFD19D3A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041764" y="5380976"/>
                <a:ext cx="219186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D98F6C79-CF5D-43EA-B6BA-0D1017424E4D}"/>
              </a:ext>
            </a:extLst>
          </p:cNvPr>
          <p:cNvGrpSpPr/>
          <p:nvPr/>
        </p:nvGrpSpPr>
        <p:grpSpPr>
          <a:xfrm>
            <a:off x="7747894" y="5310293"/>
            <a:ext cx="961697" cy="699533"/>
            <a:chOff x="-1023513" y="5183435"/>
            <a:chExt cx="5890646" cy="699533"/>
          </a:xfrm>
        </p:grpSpPr>
        <p:sp>
          <p:nvSpPr>
            <p:cNvPr id="31" name="TextBox 30">
              <a:extLst>
                <a:ext uri="{FF2B5EF4-FFF2-40B4-BE49-F238E27FC236}">
                  <a16:creationId xmlns="" xmlns:a16="http://schemas.microsoft.com/office/drawing/2014/main" id="{815497B3-79BD-4AFA-881E-353EF0F228C3}"/>
                </a:ext>
              </a:extLst>
            </p:cNvPr>
            <p:cNvSpPr txBox="1"/>
            <p:nvPr/>
          </p:nvSpPr>
          <p:spPr>
            <a:xfrm>
              <a:off x="-1023513" y="5282804"/>
              <a:ext cx="5890646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2344"/>
                  </a:solidFill>
                </a:rPr>
                <a:t>14 discontinued study*</a:t>
              </a: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="" xmlns:a16="http://schemas.microsoft.com/office/drawing/2014/main" id="{BF3CF3BF-5C5F-4A0B-9D31-5A1DA82B34B2}"/>
                </a:ext>
              </a:extLst>
            </p:cNvPr>
            <p:cNvGrpSpPr/>
            <p:nvPr/>
          </p:nvGrpSpPr>
          <p:grpSpPr>
            <a:xfrm>
              <a:off x="1034120" y="5183435"/>
              <a:ext cx="1820192" cy="144000"/>
              <a:chOff x="995418" y="5271383"/>
              <a:chExt cx="1854274" cy="219186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="" xmlns:a16="http://schemas.microsoft.com/office/drawing/2014/main" id="{3D22761E-B618-468A-B5B9-4196588D4C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532" y="5380976"/>
                <a:ext cx="1791170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="" xmlns:a16="http://schemas.microsoft.com/office/drawing/2014/main" id="{0CEAB325-CDDA-4090-AA82-97F7BC1FF0E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885825" y="5380976"/>
                <a:ext cx="219186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="" xmlns:a16="http://schemas.microsoft.com/office/drawing/2014/main" id="{F5813040-4EB2-42BC-B90E-3E774841D3C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2740099" y="5380976"/>
                <a:ext cx="219186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553" y="4362863"/>
            <a:ext cx="3905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107" y="4362863"/>
            <a:ext cx="3905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Content Placeholder 2">
            <a:extLst>
              <a:ext uri="{FF2B5EF4-FFF2-40B4-BE49-F238E27FC236}">
                <a16:creationId xmlns=""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532621" y="6088375"/>
            <a:ext cx="3613150" cy="5848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NZ" sz="1400" dirty="0"/>
          </a:p>
        </p:txBody>
      </p:sp>
      <p:graphicFrame>
        <p:nvGraphicFramePr>
          <p:cNvPr id="38" name="Chart 37">
            <a:extLst>
              <a:ext uri="{FF2B5EF4-FFF2-40B4-BE49-F238E27FC236}">
                <a16:creationId xmlns="" xmlns:a16="http://schemas.microsoft.com/office/drawing/2014/main" id="{76BADE0B-2C98-4762-8DA5-DD99B5A3CD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0554479"/>
              </p:ext>
            </p:extLst>
          </p:nvPr>
        </p:nvGraphicFramePr>
        <p:xfrm>
          <a:off x="698444" y="2817574"/>
          <a:ext cx="3579624" cy="1946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42" name="Group 41">
            <a:extLst>
              <a:ext uri="{FF2B5EF4-FFF2-40B4-BE49-F238E27FC236}">
                <a16:creationId xmlns="" xmlns:a16="http://schemas.microsoft.com/office/drawing/2014/main" id="{B7EBD5FE-B899-443E-94A8-F01E95751DA6}"/>
              </a:ext>
            </a:extLst>
          </p:cNvPr>
          <p:cNvGrpSpPr/>
          <p:nvPr/>
        </p:nvGrpSpPr>
        <p:grpSpPr>
          <a:xfrm>
            <a:off x="532622" y="4224308"/>
            <a:ext cx="2262393" cy="554431"/>
            <a:chOff x="1029521" y="5183435"/>
            <a:chExt cx="2120913" cy="554431"/>
          </a:xfrm>
        </p:grpSpPr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BEEB6AC1-1536-4602-93A8-5F4FB4314F60}"/>
                </a:ext>
              </a:extLst>
            </p:cNvPr>
            <p:cNvSpPr txBox="1"/>
            <p:nvPr/>
          </p:nvSpPr>
          <p:spPr>
            <a:xfrm>
              <a:off x="1029521" y="5276201"/>
              <a:ext cx="21209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2"/>
                  </a:solidFill>
                </a:rPr>
                <a:t>149 to the intervention group (sensor-scanning)</a:t>
              </a:r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="" xmlns:a16="http://schemas.microsoft.com/office/drawing/2014/main" id="{58344AB5-7EC4-4D58-A5F3-85880CB12AB6}"/>
                </a:ext>
              </a:extLst>
            </p:cNvPr>
            <p:cNvGrpSpPr/>
            <p:nvPr/>
          </p:nvGrpSpPr>
          <p:grpSpPr>
            <a:xfrm>
              <a:off x="1034120" y="5183435"/>
              <a:ext cx="2116314" cy="144000"/>
              <a:chOff x="995418" y="5271383"/>
              <a:chExt cx="2155939" cy="219186"/>
            </a:xfrm>
          </p:grpSpPr>
          <p:cxnSp>
            <p:nvCxnSpPr>
              <p:cNvPr id="45" name="Straight Connector 44">
                <a:extLst>
                  <a:ext uri="{FF2B5EF4-FFF2-40B4-BE49-F238E27FC236}">
                    <a16:creationId xmlns="" xmlns:a16="http://schemas.microsoft.com/office/drawing/2014/main" id="{8255F684-024B-4FF4-A333-BE63AD77E8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534" y="5380976"/>
                <a:ext cx="2141707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="" xmlns:a16="http://schemas.microsoft.com/office/drawing/2014/main" id="{249E3382-16B3-47EE-A894-CDAD036B106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885825" y="5380976"/>
                <a:ext cx="219186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="" xmlns:a16="http://schemas.microsoft.com/office/drawing/2014/main" id="{B21F4DF9-C8C8-4FD9-975A-925BFD19D3A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041764" y="5380976"/>
                <a:ext cx="219186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Group 47">
            <a:extLst>
              <a:ext uri="{FF2B5EF4-FFF2-40B4-BE49-F238E27FC236}">
                <a16:creationId xmlns="" xmlns:a16="http://schemas.microsoft.com/office/drawing/2014/main" id="{D98F6C79-CF5D-43EA-B6BA-0D1017424E4D}"/>
              </a:ext>
            </a:extLst>
          </p:cNvPr>
          <p:cNvGrpSpPr/>
          <p:nvPr/>
        </p:nvGrpSpPr>
        <p:grpSpPr>
          <a:xfrm>
            <a:off x="2851915" y="4224308"/>
            <a:ext cx="1059434" cy="565912"/>
            <a:chOff x="-906137" y="5183435"/>
            <a:chExt cx="4428129" cy="565912"/>
          </a:xfrm>
        </p:grpSpPr>
        <p:sp>
          <p:nvSpPr>
            <p:cNvPr id="49" name="TextBox 48">
              <a:extLst>
                <a:ext uri="{FF2B5EF4-FFF2-40B4-BE49-F238E27FC236}">
                  <a16:creationId xmlns="" xmlns:a16="http://schemas.microsoft.com/office/drawing/2014/main" id="{815497B3-79BD-4AFA-881E-353EF0F228C3}"/>
                </a:ext>
              </a:extLst>
            </p:cNvPr>
            <p:cNvSpPr txBox="1"/>
            <p:nvPr/>
          </p:nvSpPr>
          <p:spPr>
            <a:xfrm>
              <a:off x="-906137" y="5318460"/>
              <a:ext cx="4428129" cy="430887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2"/>
                  </a:solidFill>
                </a:rPr>
                <a:t>75 to the control group (SMBG)</a:t>
              </a: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="" xmlns:a16="http://schemas.microsoft.com/office/drawing/2014/main" id="{BF3CF3BF-5C5F-4A0B-9D31-5A1DA82B34B2}"/>
                </a:ext>
              </a:extLst>
            </p:cNvPr>
            <p:cNvGrpSpPr/>
            <p:nvPr/>
          </p:nvGrpSpPr>
          <p:grpSpPr>
            <a:xfrm>
              <a:off x="-906136" y="5183435"/>
              <a:ext cx="4428123" cy="144000"/>
              <a:chOff x="-981167" y="5271383"/>
              <a:chExt cx="4511028" cy="219186"/>
            </a:xfrm>
          </p:grpSpPr>
          <p:cxnSp>
            <p:nvCxnSpPr>
              <p:cNvPr id="51" name="Straight Connector 50">
                <a:extLst>
                  <a:ext uri="{FF2B5EF4-FFF2-40B4-BE49-F238E27FC236}">
                    <a16:creationId xmlns="" xmlns:a16="http://schemas.microsoft.com/office/drawing/2014/main" id="{3D22761E-B618-468A-B5B9-4196588D4C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981167" y="5380976"/>
                <a:ext cx="4511028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="" xmlns:a16="http://schemas.microsoft.com/office/drawing/2014/main" id="{0CEAB325-CDDA-4090-AA82-97F7BC1FF0E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-1090760" y="5380976"/>
                <a:ext cx="219186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="" xmlns:a16="http://schemas.microsoft.com/office/drawing/2014/main" id="{F5813040-4EB2-42BC-B90E-3E774841D3C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420268" y="5380976"/>
                <a:ext cx="219186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4" name="Content Placeholder 2">
            <a:extLst>
              <a:ext uri="{FF2B5EF4-FFF2-40B4-BE49-F238E27FC236}">
                <a16:creationId xmlns="" xmlns:a16="http://schemas.microsoft.com/office/drawing/2014/main" id="{F719EE03-BEBD-4677-8A14-3101D6DAF805}"/>
              </a:ext>
            </a:extLst>
          </p:cNvPr>
          <p:cNvSpPr txBox="1">
            <a:spLocks/>
          </p:cNvSpPr>
          <p:nvPr/>
        </p:nvSpPr>
        <p:spPr>
          <a:xfrm>
            <a:off x="544979" y="2715201"/>
            <a:ext cx="3366369" cy="91227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NZ" sz="1800" dirty="0"/>
              <a:t>A total 224 participants </a:t>
            </a:r>
            <a:br>
              <a:rPr lang="en-NZ" sz="1800" dirty="0"/>
            </a:br>
            <a:r>
              <a:rPr lang="en-NZ" sz="1800" dirty="0"/>
              <a:t>were randomized</a:t>
            </a:r>
          </a:p>
        </p:txBody>
      </p:sp>
      <p:graphicFrame>
        <p:nvGraphicFramePr>
          <p:cNvPr id="61" name="Chart 60">
            <a:extLst>
              <a:ext uri="{FF2B5EF4-FFF2-40B4-BE49-F238E27FC236}">
                <a16:creationId xmlns="" xmlns:a16="http://schemas.microsoft.com/office/drawing/2014/main" id="{76BADE0B-2C98-4762-8DA5-DD99B5A3CD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9413454"/>
              </p:ext>
            </p:extLst>
          </p:nvPr>
        </p:nvGraphicFramePr>
        <p:xfrm>
          <a:off x="436434" y="2777167"/>
          <a:ext cx="3579624" cy="1946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2" name="Freeform 48">
            <a:extLst>
              <a:ext uri="{FF2B5EF4-FFF2-40B4-BE49-F238E27FC236}">
                <a16:creationId xmlns="" xmlns:a16="http://schemas.microsoft.com/office/drawing/2014/main" id="{B090A749-27A4-454D-8EDC-3B25129BB7D7}"/>
              </a:ext>
            </a:extLst>
          </p:cNvPr>
          <p:cNvSpPr>
            <a:spLocks noEditPoints="1"/>
          </p:cNvSpPr>
          <p:nvPr/>
        </p:nvSpPr>
        <p:spPr bwMode="auto">
          <a:xfrm>
            <a:off x="513690" y="3354552"/>
            <a:ext cx="3480091" cy="800075"/>
          </a:xfrm>
          <a:custGeom>
            <a:avLst/>
            <a:gdLst>
              <a:gd name="T0" fmla="*/ 3888 w 4136"/>
              <a:gd name="T1" fmla="*/ 41 h 948"/>
              <a:gd name="T2" fmla="*/ 3566 w 4136"/>
              <a:gd name="T3" fmla="*/ 119 h 948"/>
              <a:gd name="T4" fmla="*/ 3088 w 4136"/>
              <a:gd name="T5" fmla="*/ 198 h 948"/>
              <a:gd name="T6" fmla="*/ 2610 w 4136"/>
              <a:gd name="T7" fmla="*/ 119 h 948"/>
              <a:gd name="T8" fmla="*/ 2288 w 4136"/>
              <a:gd name="T9" fmla="*/ 41 h 948"/>
              <a:gd name="T10" fmla="*/ 1488 w 4136"/>
              <a:gd name="T11" fmla="*/ 41 h 948"/>
              <a:gd name="T12" fmla="*/ 1166 w 4136"/>
              <a:gd name="T13" fmla="*/ 119 h 948"/>
              <a:gd name="T14" fmla="*/ 688 w 4136"/>
              <a:gd name="T15" fmla="*/ 198 h 948"/>
              <a:gd name="T16" fmla="*/ 210 w 4136"/>
              <a:gd name="T17" fmla="*/ 119 h 948"/>
              <a:gd name="T18" fmla="*/ 405 w 4136"/>
              <a:gd name="T19" fmla="*/ 455 h 948"/>
              <a:gd name="T20" fmla="*/ 295 w 4136"/>
              <a:gd name="T21" fmla="*/ 509 h 948"/>
              <a:gd name="T22" fmla="*/ 168 w 4136"/>
              <a:gd name="T23" fmla="*/ 455 h 948"/>
              <a:gd name="T24" fmla="*/ 137 w 4136"/>
              <a:gd name="T25" fmla="*/ 287 h 948"/>
              <a:gd name="T26" fmla="*/ 385 w 4136"/>
              <a:gd name="T27" fmla="*/ 223 h 948"/>
              <a:gd name="T28" fmla="*/ 831 w 4136"/>
              <a:gd name="T29" fmla="*/ 551 h 948"/>
              <a:gd name="T30" fmla="*/ 738 w 4136"/>
              <a:gd name="T31" fmla="*/ 868 h 948"/>
              <a:gd name="T32" fmla="*/ 594 w 4136"/>
              <a:gd name="T33" fmla="*/ 824 h 948"/>
              <a:gd name="T34" fmla="*/ 514 w 4136"/>
              <a:gd name="T35" fmla="*/ 522 h 948"/>
              <a:gd name="T36" fmla="*/ 751 w 4136"/>
              <a:gd name="T37" fmla="*/ 215 h 948"/>
              <a:gd name="T38" fmla="*/ 1260 w 4136"/>
              <a:gd name="T39" fmla="*/ 522 h 948"/>
              <a:gd name="T40" fmla="*/ 1182 w 4136"/>
              <a:gd name="T41" fmla="*/ 300 h 948"/>
              <a:gd name="T42" fmla="*/ 1079 w 4136"/>
              <a:gd name="T43" fmla="*/ 824 h 948"/>
              <a:gd name="T44" fmla="*/ 945 w 4136"/>
              <a:gd name="T45" fmla="*/ 551 h 948"/>
              <a:gd name="T46" fmla="*/ 1020 w 4136"/>
              <a:gd name="T47" fmla="*/ 215 h 948"/>
              <a:gd name="T48" fmla="*/ 1262 w 4136"/>
              <a:gd name="T49" fmla="*/ 455 h 948"/>
              <a:gd name="T50" fmla="*/ 1605 w 4136"/>
              <a:gd name="T51" fmla="*/ 455 h 948"/>
              <a:gd name="T52" fmla="*/ 1495 w 4136"/>
              <a:gd name="T53" fmla="*/ 509 h 948"/>
              <a:gd name="T54" fmla="*/ 1368 w 4136"/>
              <a:gd name="T55" fmla="*/ 455 h 948"/>
              <a:gd name="T56" fmla="*/ 1337 w 4136"/>
              <a:gd name="T57" fmla="*/ 287 h 948"/>
              <a:gd name="T58" fmla="*/ 1585 w 4136"/>
              <a:gd name="T59" fmla="*/ 223 h 948"/>
              <a:gd name="T60" fmla="*/ 2031 w 4136"/>
              <a:gd name="T61" fmla="*/ 551 h 948"/>
              <a:gd name="T62" fmla="*/ 1938 w 4136"/>
              <a:gd name="T63" fmla="*/ 868 h 948"/>
              <a:gd name="T64" fmla="*/ 1794 w 4136"/>
              <a:gd name="T65" fmla="*/ 824 h 948"/>
              <a:gd name="T66" fmla="*/ 1714 w 4136"/>
              <a:gd name="T67" fmla="*/ 522 h 948"/>
              <a:gd name="T68" fmla="*/ 1951 w 4136"/>
              <a:gd name="T69" fmla="*/ 215 h 948"/>
              <a:gd name="T70" fmla="*/ 2460 w 4136"/>
              <a:gd name="T71" fmla="*/ 522 h 948"/>
              <a:gd name="T72" fmla="*/ 2382 w 4136"/>
              <a:gd name="T73" fmla="*/ 300 h 948"/>
              <a:gd name="T74" fmla="*/ 2279 w 4136"/>
              <a:gd name="T75" fmla="*/ 824 h 948"/>
              <a:gd name="T76" fmla="*/ 2145 w 4136"/>
              <a:gd name="T77" fmla="*/ 551 h 948"/>
              <a:gd name="T78" fmla="*/ 2220 w 4136"/>
              <a:gd name="T79" fmla="*/ 215 h 948"/>
              <a:gd name="T80" fmla="*/ 2462 w 4136"/>
              <a:gd name="T81" fmla="*/ 455 h 948"/>
              <a:gd name="T82" fmla="*/ 2805 w 4136"/>
              <a:gd name="T83" fmla="*/ 455 h 948"/>
              <a:gd name="T84" fmla="*/ 2695 w 4136"/>
              <a:gd name="T85" fmla="*/ 509 h 948"/>
              <a:gd name="T86" fmla="*/ 2568 w 4136"/>
              <a:gd name="T87" fmla="*/ 455 h 948"/>
              <a:gd name="T88" fmla="*/ 2537 w 4136"/>
              <a:gd name="T89" fmla="*/ 287 h 948"/>
              <a:gd name="T90" fmla="*/ 2785 w 4136"/>
              <a:gd name="T91" fmla="*/ 223 h 948"/>
              <a:gd name="T92" fmla="*/ 3231 w 4136"/>
              <a:gd name="T93" fmla="*/ 551 h 948"/>
              <a:gd name="T94" fmla="*/ 3138 w 4136"/>
              <a:gd name="T95" fmla="*/ 868 h 948"/>
              <a:gd name="T96" fmla="*/ 2994 w 4136"/>
              <a:gd name="T97" fmla="*/ 824 h 948"/>
              <a:gd name="T98" fmla="*/ 2914 w 4136"/>
              <a:gd name="T99" fmla="*/ 522 h 948"/>
              <a:gd name="T100" fmla="*/ 3151 w 4136"/>
              <a:gd name="T101" fmla="*/ 215 h 948"/>
              <a:gd name="T102" fmla="*/ 3660 w 4136"/>
              <a:gd name="T103" fmla="*/ 522 h 948"/>
              <a:gd name="T104" fmla="*/ 3582 w 4136"/>
              <a:gd name="T105" fmla="*/ 300 h 948"/>
              <a:gd name="T106" fmla="*/ 3479 w 4136"/>
              <a:gd name="T107" fmla="*/ 824 h 948"/>
              <a:gd name="T108" fmla="*/ 3345 w 4136"/>
              <a:gd name="T109" fmla="*/ 551 h 948"/>
              <a:gd name="T110" fmla="*/ 3420 w 4136"/>
              <a:gd name="T111" fmla="*/ 215 h 948"/>
              <a:gd name="T112" fmla="*/ 3662 w 4136"/>
              <a:gd name="T113" fmla="*/ 455 h 948"/>
              <a:gd name="T114" fmla="*/ 4005 w 4136"/>
              <a:gd name="T115" fmla="*/ 455 h 948"/>
              <a:gd name="T116" fmla="*/ 3895 w 4136"/>
              <a:gd name="T117" fmla="*/ 509 h 948"/>
              <a:gd name="T118" fmla="*/ 3768 w 4136"/>
              <a:gd name="T119" fmla="*/ 455 h 948"/>
              <a:gd name="T120" fmla="*/ 3737 w 4136"/>
              <a:gd name="T121" fmla="*/ 287 h 948"/>
              <a:gd name="T122" fmla="*/ 3985 w 4136"/>
              <a:gd name="T123" fmla="*/ 223 h 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136" h="948">
                <a:moveTo>
                  <a:pt x="0" y="0"/>
                </a:moveTo>
                <a:cubicBezTo>
                  <a:pt x="0" y="948"/>
                  <a:pt x="0" y="948"/>
                  <a:pt x="0" y="948"/>
                </a:cubicBezTo>
                <a:cubicBezTo>
                  <a:pt x="4136" y="948"/>
                  <a:pt x="4136" y="948"/>
                  <a:pt x="4136" y="948"/>
                </a:cubicBezTo>
                <a:cubicBezTo>
                  <a:pt x="4136" y="0"/>
                  <a:pt x="4136" y="0"/>
                  <a:pt x="4136" y="0"/>
                </a:cubicBezTo>
                <a:lnTo>
                  <a:pt x="0" y="0"/>
                </a:lnTo>
                <a:close/>
                <a:moveTo>
                  <a:pt x="3888" y="41"/>
                </a:moveTo>
                <a:cubicBezTo>
                  <a:pt x="3931" y="41"/>
                  <a:pt x="3966" y="76"/>
                  <a:pt x="3966" y="119"/>
                </a:cubicBezTo>
                <a:cubicBezTo>
                  <a:pt x="3966" y="163"/>
                  <a:pt x="3931" y="198"/>
                  <a:pt x="3888" y="198"/>
                </a:cubicBezTo>
                <a:cubicBezTo>
                  <a:pt x="3845" y="198"/>
                  <a:pt x="3810" y="163"/>
                  <a:pt x="3810" y="119"/>
                </a:cubicBezTo>
                <a:cubicBezTo>
                  <a:pt x="3810" y="76"/>
                  <a:pt x="3845" y="41"/>
                  <a:pt x="3888" y="41"/>
                </a:cubicBezTo>
                <a:close/>
                <a:moveTo>
                  <a:pt x="3488" y="41"/>
                </a:moveTo>
                <a:cubicBezTo>
                  <a:pt x="3531" y="41"/>
                  <a:pt x="3566" y="76"/>
                  <a:pt x="3566" y="119"/>
                </a:cubicBezTo>
                <a:cubicBezTo>
                  <a:pt x="3566" y="163"/>
                  <a:pt x="3531" y="198"/>
                  <a:pt x="3488" y="198"/>
                </a:cubicBezTo>
                <a:cubicBezTo>
                  <a:pt x="3445" y="198"/>
                  <a:pt x="3410" y="163"/>
                  <a:pt x="3410" y="119"/>
                </a:cubicBezTo>
                <a:cubicBezTo>
                  <a:pt x="3410" y="76"/>
                  <a:pt x="3445" y="41"/>
                  <a:pt x="3488" y="41"/>
                </a:cubicBezTo>
                <a:close/>
                <a:moveTo>
                  <a:pt x="3088" y="41"/>
                </a:moveTo>
                <a:cubicBezTo>
                  <a:pt x="3131" y="41"/>
                  <a:pt x="3166" y="76"/>
                  <a:pt x="3166" y="119"/>
                </a:cubicBezTo>
                <a:cubicBezTo>
                  <a:pt x="3166" y="163"/>
                  <a:pt x="3131" y="198"/>
                  <a:pt x="3088" y="198"/>
                </a:cubicBezTo>
                <a:cubicBezTo>
                  <a:pt x="3045" y="198"/>
                  <a:pt x="3010" y="163"/>
                  <a:pt x="3010" y="119"/>
                </a:cubicBezTo>
                <a:cubicBezTo>
                  <a:pt x="3010" y="76"/>
                  <a:pt x="3045" y="41"/>
                  <a:pt x="3088" y="41"/>
                </a:cubicBezTo>
                <a:close/>
                <a:moveTo>
                  <a:pt x="2688" y="41"/>
                </a:moveTo>
                <a:cubicBezTo>
                  <a:pt x="2731" y="41"/>
                  <a:pt x="2766" y="76"/>
                  <a:pt x="2766" y="119"/>
                </a:cubicBezTo>
                <a:cubicBezTo>
                  <a:pt x="2766" y="163"/>
                  <a:pt x="2731" y="198"/>
                  <a:pt x="2688" y="198"/>
                </a:cubicBezTo>
                <a:cubicBezTo>
                  <a:pt x="2645" y="198"/>
                  <a:pt x="2610" y="163"/>
                  <a:pt x="2610" y="119"/>
                </a:cubicBezTo>
                <a:cubicBezTo>
                  <a:pt x="2610" y="76"/>
                  <a:pt x="2645" y="41"/>
                  <a:pt x="2688" y="41"/>
                </a:cubicBezTo>
                <a:close/>
                <a:moveTo>
                  <a:pt x="2288" y="41"/>
                </a:moveTo>
                <a:cubicBezTo>
                  <a:pt x="2331" y="41"/>
                  <a:pt x="2366" y="76"/>
                  <a:pt x="2366" y="119"/>
                </a:cubicBezTo>
                <a:cubicBezTo>
                  <a:pt x="2366" y="163"/>
                  <a:pt x="2331" y="198"/>
                  <a:pt x="2288" y="198"/>
                </a:cubicBezTo>
                <a:cubicBezTo>
                  <a:pt x="2245" y="198"/>
                  <a:pt x="2210" y="163"/>
                  <a:pt x="2210" y="119"/>
                </a:cubicBezTo>
                <a:cubicBezTo>
                  <a:pt x="2210" y="76"/>
                  <a:pt x="2245" y="41"/>
                  <a:pt x="2288" y="41"/>
                </a:cubicBezTo>
                <a:close/>
                <a:moveTo>
                  <a:pt x="1888" y="41"/>
                </a:moveTo>
                <a:cubicBezTo>
                  <a:pt x="1931" y="41"/>
                  <a:pt x="1966" y="76"/>
                  <a:pt x="1966" y="119"/>
                </a:cubicBezTo>
                <a:cubicBezTo>
                  <a:pt x="1966" y="163"/>
                  <a:pt x="1931" y="198"/>
                  <a:pt x="1888" y="198"/>
                </a:cubicBezTo>
                <a:cubicBezTo>
                  <a:pt x="1845" y="198"/>
                  <a:pt x="1810" y="163"/>
                  <a:pt x="1810" y="119"/>
                </a:cubicBezTo>
                <a:cubicBezTo>
                  <a:pt x="1810" y="76"/>
                  <a:pt x="1845" y="41"/>
                  <a:pt x="1888" y="41"/>
                </a:cubicBezTo>
                <a:close/>
                <a:moveTo>
                  <a:pt x="1488" y="41"/>
                </a:moveTo>
                <a:cubicBezTo>
                  <a:pt x="1531" y="41"/>
                  <a:pt x="1566" y="76"/>
                  <a:pt x="1566" y="119"/>
                </a:cubicBezTo>
                <a:cubicBezTo>
                  <a:pt x="1566" y="163"/>
                  <a:pt x="1531" y="198"/>
                  <a:pt x="1488" y="198"/>
                </a:cubicBezTo>
                <a:cubicBezTo>
                  <a:pt x="1445" y="198"/>
                  <a:pt x="1410" y="163"/>
                  <a:pt x="1410" y="119"/>
                </a:cubicBezTo>
                <a:cubicBezTo>
                  <a:pt x="1410" y="76"/>
                  <a:pt x="1445" y="41"/>
                  <a:pt x="1488" y="41"/>
                </a:cubicBezTo>
                <a:close/>
                <a:moveTo>
                  <a:pt x="1088" y="41"/>
                </a:moveTo>
                <a:cubicBezTo>
                  <a:pt x="1131" y="41"/>
                  <a:pt x="1166" y="76"/>
                  <a:pt x="1166" y="119"/>
                </a:cubicBezTo>
                <a:cubicBezTo>
                  <a:pt x="1166" y="163"/>
                  <a:pt x="1131" y="198"/>
                  <a:pt x="1088" y="198"/>
                </a:cubicBezTo>
                <a:cubicBezTo>
                  <a:pt x="1045" y="198"/>
                  <a:pt x="1010" y="163"/>
                  <a:pt x="1010" y="119"/>
                </a:cubicBezTo>
                <a:cubicBezTo>
                  <a:pt x="1010" y="76"/>
                  <a:pt x="1045" y="41"/>
                  <a:pt x="1088" y="41"/>
                </a:cubicBezTo>
                <a:close/>
                <a:moveTo>
                  <a:pt x="688" y="41"/>
                </a:moveTo>
                <a:cubicBezTo>
                  <a:pt x="731" y="41"/>
                  <a:pt x="766" y="76"/>
                  <a:pt x="766" y="119"/>
                </a:cubicBezTo>
                <a:cubicBezTo>
                  <a:pt x="766" y="163"/>
                  <a:pt x="731" y="198"/>
                  <a:pt x="688" y="198"/>
                </a:cubicBezTo>
                <a:cubicBezTo>
                  <a:pt x="645" y="198"/>
                  <a:pt x="610" y="163"/>
                  <a:pt x="610" y="119"/>
                </a:cubicBezTo>
                <a:cubicBezTo>
                  <a:pt x="610" y="76"/>
                  <a:pt x="645" y="41"/>
                  <a:pt x="688" y="41"/>
                </a:cubicBezTo>
                <a:close/>
                <a:moveTo>
                  <a:pt x="288" y="41"/>
                </a:moveTo>
                <a:cubicBezTo>
                  <a:pt x="331" y="41"/>
                  <a:pt x="366" y="76"/>
                  <a:pt x="366" y="119"/>
                </a:cubicBezTo>
                <a:cubicBezTo>
                  <a:pt x="366" y="163"/>
                  <a:pt x="331" y="198"/>
                  <a:pt x="288" y="198"/>
                </a:cubicBezTo>
                <a:cubicBezTo>
                  <a:pt x="245" y="198"/>
                  <a:pt x="210" y="163"/>
                  <a:pt x="210" y="119"/>
                </a:cubicBezTo>
                <a:cubicBezTo>
                  <a:pt x="210" y="76"/>
                  <a:pt x="245" y="41"/>
                  <a:pt x="288" y="41"/>
                </a:cubicBezTo>
                <a:close/>
                <a:moveTo>
                  <a:pt x="460" y="522"/>
                </a:moveTo>
                <a:cubicBezTo>
                  <a:pt x="460" y="538"/>
                  <a:pt x="447" y="551"/>
                  <a:pt x="434" y="551"/>
                </a:cubicBezTo>
                <a:cubicBezTo>
                  <a:pt x="434" y="551"/>
                  <a:pt x="434" y="551"/>
                  <a:pt x="431" y="551"/>
                </a:cubicBezTo>
                <a:cubicBezTo>
                  <a:pt x="416" y="548"/>
                  <a:pt x="403" y="535"/>
                  <a:pt x="405" y="520"/>
                </a:cubicBezTo>
                <a:cubicBezTo>
                  <a:pt x="405" y="496"/>
                  <a:pt x="405" y="476"/>
                  <a:pt x="405" y="455"/>
                </a:cubicBezTo>
                <a:cubicBezTo>
                  <a:pt x="405" y="385"/>
                  <a:pt x="398" y="342"/>
                  <a:pt x="387" y="313"/>
                </a:cubicBezTo>
                <a:cubicBezTo>
                  <a:pt x="387" y="308"/>
                  <a:pt x="385" y="303"/>
                  <a:pt x="382" y="300"/>
                </a:cubicBezTo>
                <a:cubicBezTo>
                  <a:pt x="382" y="300"/>
                  <a:pt x="382" y="300"/>
                  <a:pt x="382" y="824"/>
                </a:cubicBezTo>
                <a:cubicBezTo>
                  <a:pt x="382" y="847"/>
                  <a:pt x="364" y="868"/>
                  <a:pt x="338" y="868"/>
                </a:cubicBezTo>
                <a:cubicBezTo>
                  <a:pt x="315" y="868"/>
                  <a:pt x="295" y="847"/>
                  <a:pt x="295" y="824"/>
                </a:cubicBezTo>
                <a:cubicBezTo>
                  <a:pt x="295" y="824"/>
                  <a:pt x="295" y="824"/>
                  <a:pt x="295" y="509"/>
                </a:cubicBezTo>
                <a:cubicBezTo>
                  <a:pt x="295" y="509"/>
                  <a:pt x="295" y="509"/>
                  <a:pt x="279" y="509"/>
                </a:cubicBezTo>
                <a:cubicBezTo>
                  <a:pt x="279" y="509"/>
                  <a:pt x="279" y="509"/>
                  <a:pt x="279" y="824"/>
                </a:cubicBezTo>
                <a:cubicBezTo>
                  <a:pt x="279" y="847"/>
                  <a:pt x="261" y="868"/>
                  <a:pt x="235" y="868"/>
                </a:cubicBezTo>
                <a:cubicBezTo>
                  <a:pt x="212" y="868"/>
                  <a:pt x="194" y="847"/>
                  <a:pt x="194" y="824"/>
                </a:cubicBezTo>
                <a:cubicBezTo>
                  <a:pt x="194" y="824"/>
                  <a:pt x="194" y="824"/>
                  <a:pt x="194" y="300"/>
                </a:cubicBezTo>
                <a:cubicBezTo>
                  <a:pt x="181" y="324"/>
                  <a:pt x="168" y="373"/>
                  <a:pt x="168" y="455"/>
                </a:cubicBezTo>
                <a:cubicBezTo>
                  <a:pt x="168" y="476"/>
                  <a:pt x="168" y="496"/>
                  <a:pt x="171" y="520"/>
                </a:cubicBezTo>
                <a:cubicBezTo>
                  <a:pt x="171" y="535"/>
                  <a:pt x="161" y="548"/>
                  <a:pt x="145" y="551"/>
                </a:cubicBezTo>
                <a:cubicBezTo>
                  <a:pt x="145" y="551"/>
                  <a:pt x="145" y="551"/>
                  <a:pt x="143" y="551"/>
                </a:cubicBezTo>
                <a:cubicBezTo>
                  <a:pt x="127" y="551"/>
                  <a:pt x="117" y="538"/>
                  <a:pt x="114" y="522"/>
                </a:cubicBezTo>
                <a:cubicBezTo>
                  <a:pt x="114" y="499"/>
                  <a:pt x="114" y="476"/>
                  <a:pt x="114" y="455"/>
                </a:cubicBezTo>
                <a:cubicBezTo>
                  <a:pt x="114" y="378"/>
                  <a:pt x="122" y="324"/>
                  <a:pt x="137" y="287"/>
                </a:cubicBezTo>
                <a:cubicBezTo>
                  <a:pt x="150" y="251"/>
                  <a:pt x="171" y="231"/>
                  <a:pt x="191" y="223"/>
                </a:cubicBezTo>
                <a:cubicBezTo>
                  <a:pt x="202" y="215"/>
                  <a:pt x="215" y="215"/>
                  <a:pt x="220" y="215"/>
                </a:cubicBezTo>
                <a:cubicBezTo>
                  <a:pt x="222" y="215"/>
                  <a:pt x="222" y="215"/>
                  <a:pt x="225" y="215"/>
                </a:cubicBezTo>
                <a:cubicBezTo>
                  <a:pt x="225" y="215"/>
                  <a:pt x="225" y="215"/>
                  <a:pt x="351" y="215"/>
                </a:cubicBezTo>
                <a:cubicBezTo>
                  <a:pt x="351" y="215"/>
                  <a:pt x="354" y="215"/>
                  <a:pt x="356" y="215"/>
                </a:cubicBezTo>
                <a:cubicBezTo>
                  <a:pt x="362" y="215"/>
                  <a:pt x="372" y="215"/>
                  <a:pt x="385" y="223"/>
                </a:cubicBezTo>
                <a:cubicBezTo>
                  <a:pt x="398" y="228"/>
                  <a:pt x="411" y="241"/>
                  <a:pt x="423" y="256"/>
                </a:cubicBezTo>
                <a:cubicBezTo>
                  <a:pt x="447" y="293"/>
                  <a:pt x="462" y="352"/>
                  <a:pt x="462" y="455"/>
                </a:cubicBezTo>
                <a:cubicBezTo>
                  <a:pt x="462" y="476"/>
                  <a:pt x="462" y="499"/>
                  <a:pt x="460" y="522"/>
                </a:cubicBezTo>
                <a:close/>
                <a:moveTo>
                  <a:pt x="860" y="522"/>
                </a:moveTo>
                <a:cubicBezTo>
                  <a:pt x="860" y="538"/>
                  <a:pt x="847" y="551"/>
                  <a:pt x="834" y="551"/>
                </a:cubicBezTo>
                <a:cubicBezTo>
                  <a:pt x="834" y="551"/>
                  <a:pt x="834" y="551"/>
                  <a:pt x="831" y="551"/>
                </a:cubicBezTo>
                <a:cubicBezTo>
                  <a:pt x="816" y="548"/>
                  <a:pt x="803" y="535"/>
                  <a:pt x="805" y="520"/>
                </a:cubicBezTo>
                <a:cubicBezTo>
                  <a:pt x="805" y="496"/>
                  <a:pt x="805" y="476"/>
                  <a:pt x="805" y="455"/>
                </a:cubicBezTo>
                <a:cubicBezTo>
                  <a:pt x="805" y="385"/>
                  <a:pt x="798" y="342"/>
                  <a:pt x="787" y="313"/>
                </a:cubicBezTo>
                <a:cubicBezTo>
                  <a:pt x="787" y="308"/>
                  <a:pt x="785" y="303"/>
                  <a:pt x="782" y="300"/>
                </a:cubicBezTo>
                <a:cubicBezTo>
                  <a:pt x="782" y="300"/>
                  <a:pt x="782" y="300"/>
                  <a:pt x="782" y="824"/>
                </a:cubicBezTo>
                <a:cubicBezTo>
                  <a:pt x="782" y="847"/>
                  <a:pt x="764" y="868"/>
                  <a:pt x="738" y="868"/>
                </a:cubicBezTo>
                <a:cubicBezTo>
                  <a:pt x="715" y="868"/>
                  <a:pt x="695" y="847"/>
                  <a:pt x="695" y="824"/>
                </a:cubicBezTo>
                <a:cubicBezTo>
                  <a:pt x="695" y="824"/>
                  <a:pt x="695" y="824"/>
                  <a:pt x="695" y="509"/>
                </a:cubicBezTo>
                <a:cubicBezTo>
                  <a:pt x="695" y="509"/>
                  <a:pt x="695" y="509"/>
                  <a:pt x="679" y="509"/>
                </a:cubicBezTo>
                <a:cubicBezTo>
                  <a:pt x="679" y="509"/>
                  <a:pt x="679" y="509"/>
                  <a:pt x="679" y="824"/>
                </a:cubicBezTo>
                <a:cubicBezTo>
                  <a:pt x="679" y="847"/>
                  <a:pt x="661" y="868"/>
                  <a:pt x="635" y="868"/>
                </a:cubicBezTo>
                <a:cubicBezTo>
                  <a:pt x="612" y="868"/>
                  <a:pt x="594" y="847"/>
                  <a:pt x="594" y="824"/>
                </a:cubicBezTo>
                <a:cubicBezTo>
                  <a:pt x="594" y="824"/>
                  <a:pt x="594" y="824"/>
                  <a:pt x="594" y="300"/>
                </a:cubicBezTo>
                <a:cubicBezTo>
                  <a:pt x="581" y="324"/>
                  <a:pt x="568" y="373"/>
                  <a:pt x="568" y="455"/>
                </a:cubicBezTo>
                <a:cubicBezTo>
                  <a:pt x="568" y="476"/>
                  <a:pt x="568" y="496"/>
                  <a:pt x="571" y="520"/>
                </a:cubicBezTo>
                <a:cubicBezTo>
                  <a:pt x="571" y="535"/>
                  <a:pt x="561" y="548"/>
                  <a:pt x="545" y="551"/>
                </a:cubicBezTo>
                <a:cubicBezTo>
                  <a:pt x="545" y="551"/>
                  <a:pt x="545" y="551"/>
                  <a:pt x="543" y="551"/>
                </a:cubicBezTo>
                <a:cubicBezTo>
                  <a:pt x="527" y="551"/>
                  <a:pt x="517" y="538"/>
                  <a:pt x="514" y="522"/>
                </a:cubicBezTo>
                <a:cubicBezTo>
                  <a:pt x="514" y="499"/>
                  <a:pt x="514" y="476"/>
                  <a:pt x="514" y="455"/>
                </a:cubicBezTo>
                <a:cubicBezTo>
                  <a:pt x="514" y="378"/>
                  <a:pt x="522" y="324"/>
                  <a:pt x="537" y="287"/>
                </a:cubicBezTo>
                <a:cubicBezTo>
                  <a:pt x="550" y="251"/>
                  <a:pt x="571" y="231"/>
                  <a:pt x="591" y="223"/>
                </a:cubicBezTo>
                <a:cubicBezTo>
                  <a:pt x="602" y="215"/>
                  <a:pt x="615" y="215"/>
                  <a:pt x="620" y="215"/>
                </a:cubicBezTo>
                <a:cubicBezTo>
                  <a:pt x="622" y="215"/>
                  <a:pt x="622" y="215"/>
                  <a:pt x="625" y="215"/>
                </a:cubicBezTo>
                <a:cubicBezTo>
                  <a:pt x="625" y="215"/>
                  <a:pt x="625" y="215"/>
                  <a:pt x="751" y="215"/>
                </a:cubicBezTo>
                <a:cubicBezTo>
                  <a:pt x="751" y="215"/>
                  <a:pt x="754" y="215"/>
                  <a:pt x="756" y="215"/>
                </a:cubicBezTo>
                <a:cubicBezTo>
                  <a:pt x="762" y="215"/>
                  <a:pt x="772" y="215"/>
                  <a:pt x="785" y="223"/>
                </a:cubicBezTo>
                <a:cubicBezTo>
                  <a:pt x="798" y="228"/>
                  <a:pt x="811" y="241"/>
                  <a:pt x="823" y="256"/>
                </a:cubicBezTo>
                <a:cubicBezTo>
                  <a:pt x="847" y="293"/>
                  <a:pt x="862" y="352"/>
                  <a:pt x="862" y="455"/>
                </a:cubicBezTo>
                <a:cubicBezTo>
                  <a:pt x="862" y="476"/>
                  <a:pt x="862" y="499"/>
                  <a:pt x="860" y="522"/>
                </a:cubicBezTo>
                <a:close/>
                <a:moveTo>
                  <a:pt x="1260" y="522"/>
                </a:moveTo>
                <a:cubicBezTo>
                  <a:pt x="1260" y="538"/>
                  <a:pt x="1247" y="551"/>
                  <a:pt x="1234" y="551"/>
                </a:cubicBezTo>
                <a:cubicBezTo>
                  <a:pt x="1234" y="551"/>
                  <a:pt x="1234" y="551"/>
                  <a:pt x="1231" y="551"/>
                </a:cubicBezTo>
                <a:cubicBezTo>
                  <a:pt x="1216" y="548"/>
                  <a:pt x="1203" y="535"/>
                  <a:pt x="1205" y="520"/>
                </a:cubicBezTo>
                <a:cubicBezTo>
                  <a:pt x="1205" y="496"/>
                  <a:pt x="1205" y="476"/>
                  <a:pt x="1205" y="455"/>
                </a:cubicBezTo>
                <a:cubicBezTo>
                  <a:pt x="1205" y="385"/>
                  <a:pt x="1198" y="342"/>
                  <a:pt x="1187" y="313"/>
                </a:cubicBezTo>
                <a:cubicBezTo>
                  <a:pt x="1187" y="308"/>
                  <a:pt x="1185" y="303"/>
                  <a:pt x="1182" y="300"/>
                </a:cubicBezTo>
                <a:cubicBezTo>
                  <a:pt x="1182" y="300"/>
                  <a:pt x="1182" y="300"/>
                  <a:pt x="1182" y="824"/>
                </a:cubicBezTo>
                <a:cubicBezTo>
                  <a:pt x="1182" y="847"/>
                  <a:pt x="1164" y="868"/>
                  <a:pt x="1138" y="868"/>
                </a:cubicBezTo>
                <a:cubicBezTo>
                  <a:pt x="1115" y="868"/>
                  <a:pt x="1095" y="847"/>
                  <a:pt x="1095" y="824"/>
                </a:cubicBezTo>
                <a:cubicBezTo>
                  <a:pt x="1095" y="824"/>
                  <a:pt x="1095" y="824"/>
                  <a:pt x="1095" y="509"/>
                </a:cubicBezTo>
                <a:cubicBezTo>
                  <a:pt x="1095" y="509"/>
                  <a:pt x="1095" y="509"/>
                  <a:pt x="1079" y="509"/>
                </a:cubicBezTo>
                <a:cubicBezTo>
                  <a:pt x="1079" y="509"/>
                  <a:pt x="1079" y="509"/>
                  <a:pt x="1079" y="824"/>
                </a:cubicBezTo>
                <a:cubicBezTo>
                  <a:pt x="1079" y="847"/>
                  <a:pt x="1061" y="868"/>
                  <a:pt x="1035" y="868"/>
                </a:cubicBezTo>
                <a:cubicBezTo>
                  <a:pt x="1012" y="868"/>
                  <a:pt x="994" y="847"/>
                  <a:pt x="994" y="824"/>
                </a:cubicBezTo>
                <a:cubicBezTo>
                  <a:pt x="994" y="824"/>
                  <a:pt x="994" y="824"/>
                  <a:pt x="994" y="300"/>
                </a:cubicBezTo>
                <a:cubicBezTo>
                  <a:pt x="981" y="324"/>
                  <a:pt x="968" y="373"/>
                  <a:pt x="968" y="455"/>
                </a:cubicBezTo>
                <a:cubicBezTo>
                  <a:pt x="968" y="476"/>
                  <a:pt x="968" y="496"/>
                  <a:pt x="971" y="520"/>
                </a:cubicBezTo>
                <a:cubicBezTo>
                  <a:pt x="971" y="535"/>
                  <a:pt x="961" y="548"/>
                  <a:pt x="945" y="551"/>
                </a:cubicBezTo>
                <a:cubicBezTo>
                  <a:pt x="945" y="551"/>
                  <a:pt x="945" y="551"/>
                  <a:pt x="943" y="551"/>
                </a:cubicBezTo>
                <a:cubicBezTo>
                  <a:pt x="927" y="551"/>
                  <a:pt x="917" y="538"/>
                  <a:pt x="914" y="522"/>
                </a:cubicBezTo>
                <a:cubicBezTo>
                  <a:pt x="914" y="499"/>
                  <a:pt x="914" y="476"/>
                  <a:pt x="914" y="455"/>
                </a:cubicBezTo>
                <a:cubicBezTo>
                  <a:pt x="914" y="378"/>
                  <a:pt x="922" y="324"/>
                  <a:pt x="937" y="287"/>
                </a:cubicBezTo>
                <a:cubicBezTo>
                  <a:pt x="950" y="251"/>
                  <a:pt x="971" y="231"/>
                  <a:pt x="991" y="223"/>
                </a:cubicBezTo>
                <a:cubicBezTo>
                  <a:pt x="1002" y="215"/>
                  <a:pt x="1015" y="215"/>
                  <a:pt x="1020" y="215"/>
                </a:cubicBezTo>
                <a:cubicBezTo>
                  <a:pt x="1022" y="215"/>
                  <a:pt x="1022" y="215"/>
                  <a:pt x="1025" y="215"/>
                </a:cubicBezTo>
                <a:cubicBezTo>
                  <a:pt x="1025" y="215"/>
                  <a:pt x="1025" y="215"/>
                  <a:pt x="1151" y="215"/>
                </a:cubicBezTo>
                <a:cubicBezTo>
                  <a:pt x="1151" y="215"/>
                  <a:pt x="1154" y="215"/>
                  <a:pt x="1156" y="215"/>
                </a:cubicBezTo>
                <a:cubicBezTo>
                  <a:pt x="1162" y="215"/>
                  <a:pt x="1172" y="215"/>
                  <a:pt x="1185" y="223"/>
                </a:cubicBezTo>
                <a:cubicBezTo>
                  <a:pt x="1198" y="228"/>
                  <a:pt x="1211" y="241"/>
                  <a:pt x="1223" y="256"/>
                </a:cubicBezTo>
                <a:cubicBezTo>
                  <a:pt x="1247" y="293"/>
                  <a:pt x="1262" y="352"/>
                  <a:pt x="1262" y="455"/>
                </a:cubicBezTo>
                <a:cubicBezTo>
                  <a:pt x="1262" y="476"/>
                  <a:pt x="1262" y="499"/>
                  <a:pt x="1260" y="522"/>
                </a:cubicBezTo>
                <a:close/>
                <a:moveTo>
                  <a:pt x="1660" y="522"/>
                </a:moveTo>
                <a:cubicBezTo>
                  <a:pt x="1660" y="538"/>
                  <a:pt x="1647" y="551"/>
                  <a:pt x="1634" y="551"/>
                </a:cubicBezTo>
                <a:cubicBezTo>
                  <a:pt x="1634" y="551"/>
                  <a:pt x="1634" y="551"/>
                  <a:pt x="1631" y="551"/>
                </a:cubicBezTo>
                <a:cubicBezTo>
                  <a:pt x="1616" y="548"/>
                  <a:pt x="1603" y="535"/>
                  <a:pt x="1605" y="520"/>
                </a:cubicBezTo>
                <a:cubicBezTo>
                  <a:pt x="1605" y="496"/>
                  <a:pt x="1605" y="476"/>
                  <a:pt x="1605" y="455"/>
                </a:cubicBezTo>
                <a:cubicBezTo>
                  <a:pt x="1605" y="385"/>
                  <a:pt x="1598" y="342"/>
                  <a:pt x="1587" y="313"/>
                </a:cubicBezTo>
                <a:cubicBezTo>
                  <a:pt x="1587" y="308"/>
                  <a:pt x="1585" y="303"/>
                  <a:pt x="1582" y="300"/>
                </a:cubicBezTo>
                <a:cubicBezTo>
                  <a:pt x="1582" y="300"/>
                  <a:pt x="1582" y="300"/>
                  <a:pt x="1582" y="824"/>
                </a:cubicBezTo>
                <a:cubicBezTo>
                  <a:pt x="1582" y="847"/>
                  <a:pt x="1564" y="868"/>
                  <a:pt x="1538" y="868"/>
                </a:cubicBezTo>
                <a:cubicBezTo>
                  <a:pt x="1515" y="868"/>
                  <a:pt x="1495" y="847"/>
                  <a:pt x="1495" y="824"/>
                </a:cubicBezTo>
                <a:cubicBezTo>
                  <a:pt x="1495" y="824"/>
                  <a:pt x="1495" y="824"/>
                  <a:pt x="1495" y="509"/>
                </a:cubicBezTo>
                <a:cubicBezTo>
                  <a:pt x="1495" y="509"/>
                  <a:pt x="1495" y="509"/>
                  <a:pt x="1479" y="509"/>
                </a:cubicBezTo>
                <a:cubicBezTo>
                  <a:pt x="1479" y="509"/>
                  <a:pt x="1479" y="509"/>
                  <a:pt x="1479" y="824"/>
                </a:cubicBezTo>
                <a:cubicBezTo>
                  <a:pt x="1479" y="847"/>
                  <a:pt x="1461" y="868"/>
                  <a:pt x="1435" y="868"/>
                </a:cubicBezTo>
                <a:cubicBezTo>
                  <a:pt x="1412" y="868"/>
                  <a:pt x="1394" y="847"/>
                  <a:pt x="1394" y="824"/>
                </a:cubicBezTo>
                <a:cubicBezTo>
                  <a:pt x="1394" y="824"/>
                  <a:pt x="1394" y="824"/>
                  <a:pt x="1394" y="300"/>
                </a:cubicBezTo>
                <a:cubicBezTo>
                  <a:pt x="1381" y="324"/>
                  <a:pt x="1368" y="373"/>
                  <a:pt x="1368" y="455"/>
                </a:cubicBezTo>
                <a:cubicBezTo>
                  <a:pt x="1368" y="476"/>
                  <a:pt x="1368" y="496"/>
                  <a:pt x="1371" y="520"/>
                </a:cubicBezTo>
                <a:cubicBezTo>
                  <a:pt x="1371" y="535"/>
                  <a:pt x="1361" y="548"/>
                  <a:pt x="1345" y="551"/>
                </a:cubicBezTo>
                <a:cubicBezTo>
                  <a:pt x="1345" y="551"/>
                  <a:pt x="1345" y="551"/>
                  <a:pt x="1343" y="551"/>
                </a:cubicBezTo>
                <a:cubicBezTo>
                  <a:pt x="1327" y="551"/>
                  <a:pt x="1317" y="538"/>
                  <a:pt x="1314" y="522"/>
                </a:cubicBezTo>
                <a:cubicBezTo>
                  <a:pt x="1314" y="499"/>
                  <a:pt x="1314" y="476"/>
                  <a:pt x="1314" y="455"/>
                </a:cubicBezTo>
                <a:cubicBezTo>
                  <a:pt x="1314" y="378"/>
                  <a:pt x="1322" y="324"/>
                  <a:pt x="1337" y="287"/>
                </a:cubicBezTo>
                <a:cubicBezTo>
                  <a:pt x="1350" y="251"/>
                  <a:pt x="1371" y="231"/>
                  <a:pt x="1391" y="223"/>
                </a:cubicBezTo>
                <a:cubicBezTo>
                  <a:pt x="1402" y="215"/>
                  <a:pt x="1415" y="215"/>
                  <a:pt x="1420" y="215"/>
                </a:cubicBezTo>
                <a:cubicBezTo>
                  <a:pt x="1422" y="215"/>
                  <a:pt x="1422" y="215"/>
                  <a:pt x="1425" y="215"/>
                </a:cubicBezTo>
                <a:cubicBezTo>
                  <a:pt x="1425" y="215"/>
                  <a:pt x="1425" y="215"/>
                  <a:pt x="1551" y="215"/>
                </a:cubicBezTo>
                <a:cubicBezTo>
                  <a:pt x="1551" y="215"/>
                  <a:pt x="1554" y="215"/>
                  <a:pt x="1556" y="215"/>
                </a:cubicBezTo>
                <a:cubicBezTo>
                  <a:pt x="1562" y="215"/>
                  <a:pt x="1572" y="215"/>
                  <a:pt x="1585" y="223"/>
                </a:cubicBezTo>
                <a:cubicBezTo>
                  <a:pt x="1598" y="228"/>
                  <a:pt x="1611" y="241"/>
                  <a:pt x="1623" y="256"/>
                </a:cubicBezTo>
                <a:cubicBezTo>
                  <a:pt x="1647" y="293"/>
                  <a:pt x="1662" y="352"/>
                  <a:pt x="1662" y="455"/>
                </a:cubicBezTo>
                <a:cubicBezTo>
                  <a:pt x="1662" y="476"/>
                  <a:pt x="1662" y="499"/>
                  <a:pt x="1660" y="522"/>
                </a:cubicBezTo>
                <a:close/>
                <a:moveTo>
                  <a:pt x="2060" y="522"/>
                </a:moveTo>
                <a:cubicBezTo>
                  <a:pt x="2060" y="538"/>
                  <a:pt x="2047" y="551"/>
                  <a:pt x="2034" y="551"/>
                </a:cubicBezTo>
                <a:cubicBezTo>
                  <a:pt x="2034" y="551"/>
                  <a:pt x="2034" y="551"/>
                  <a:pt x="2031" y="551"/>
                </a:cubicBezTo>
                <a:cubicBezTo>
                  <a:pt x="2016" y="548"/>
                  <a:pt x="2003" y="535"/>
                  <a:pt x="2005" y="520"/>
                </a:cubicBezTo>
                <a:cubicBezTo>
                  <a:pt x="2005" y="496"/>
                  <a:pt x="2005" y="476"/>
                  <a:pt x="2005" y="455"/>
                </a:cubicBezTo>
                <a:cubicBezTo>
                  <a:pt x="2005" y="385"/>
                  <a:pt x="1998" y="342"/>
                  <a:pt x="1987" y="313"/>
                </a:cubicBezTo>
                <a:cubicBezTo>
                  <a:pt x="1987" y="308"/>
                  <a:pt x="1985" y="303"/>
                  <a:pt x="1982" y="300"/>
                </a:cubicBezTo>
                <a:cubicBezTo>
                  <a:pt x="1982" y="300"/>
                  <a:pt x="1982" y="300"/>
                  <a:pt x="1982" y="824"/>
                </a:cubicBezTo>
                <a:cubicBezTo>
                  <a:pt x="1982" y="847"/>
                  <a:pt x="1964" y="868"/>
                  <a:pt x="1938" y="868"/>
                </a:cubicBezTo>
                <a:cubicBezTo>
                  <a:pt x="1915" y="868"/>
                  <a:pt x="1895" y="847"/>
                  <a:pt x="1895" y="824"/>
                </a:cubicBezTo>
                <a:cubicBezTo>
                  <a:pt x="1895" y="824"/>
                  <a:pt x="1895" y="824"/>
                  <a:pt x="1895" y="509"/>
                </a:cubicBezTo>
                <a:cubicBezTo>
                  <a:pt x="1895" y="509"/>
                  <a:pt x="1895" y="509"/>
                  <a:pt x="1879" y="509"/>
                </a:cubicBezTo>
                <a:cubicBezTo>
                  <a:pt x="1879" y="509"/>
                  <a:pt x="1879" y="509"/>
                  <a:pt x="1879" y="824"/>
                </a:cubicBezTo>
                <a:cubicBezTo>
                  <a:pt x="1879" y="847"/>
                  <a:pt x="1861" y="868"/>
                  <a:pt x="1835" y="868"/>
                </a:cubicBezTo>
                <a:cubicBezTo>
                  <a:pt x="1812" y="868"/>
                  <a:pt x="1794" y="847"/>
                  <a:pt x="1794" y="824"/>
                </a:cubicBezTo>
                <a:cubicBezTo>
                  <a:pt x="1794" y="824"/>
                  <a:pt x="1794" y="824"/>
                  <a:pt x="1794" y="300"/>
                </a:cubicBezTo>
                <a:cubicBezTo>
                  <a:pt x="1781" y="324"/>
                  <a:pt x="1768" y="373"/>
                  <a:pt x="1768" y="455"/>
                </a:cubicBezTo>
                <a:cubicBezTo>
                  <a:pt x="1768" y="476"/>
                  <a:pt x="1768" y="496"/>
                  <a:pt x="1771" y="520"/>
                </a:cubicBezTo>
                <a:cubicBezTo>
                  <a:pt x="1771" y="535"/>
                  <a:pt x="1761" y="548"/>
                  <a:pt x="1745" y="551"/>
                </a:cubicBezTo>
                <a:cubicBezTo>
                  <a:pt x="1745" y="551"/>
                  <a:pt x="1745" y="551"/>
                  <a:pt x="1743" y="551"/>
                </a:cubicBezTo>
                <a:cubicBezTo>
                  <a:pt x="1727" y="551"/>
                  <a:pt x="1717" y="538"/>
                  <a:pt x="1714" y="522"/>
                </a:cubicBezTo>
                <a:cubicBezTo>
                  <a:pt x="1714" y="499"/>
                  <a:pt x="1714" y="476"/>
                  <a:pt x="1714" y="455"/>
                </a:cubicBezTo>
                <a:cubicBezTo>
                  <a:pt x="1714" y="378"/>
                  <a:pt x="1722" y="324"/>
                  <a:pt x="1737" y="287"/>
                </a:cubicBezTo>
                <a:cubicBezTo>
                  <a:pt x="1750" y="251"/>
                  <a:pt x="1771" y="231"/>
                  <a:pt x="1791" y="223"/>
                </a:cubicBezTo>
                <a:cubicBezTo>
                  <a:pt x="1802" y="215"/>
                  <a:pt x="1815" y="215"/>
                  <a:pt x="1820" y="215"/>
                </a:cubicBezTo>
                <a:cubicBezTo>
                  <a:pt x="1822" y="215"/>
                  <a:pt x="1822" y="215"/>
                  <a:pt x="1825" y="215"/>
                </a:cubicBezTo>
                <a:cubicBezTo>
                  <a:pt x="1825" y="215"/>
                  <a:pt x="1825" y="215"/>
                  <a:pt x="1951" y="215"/>
                </a:cubicBezTo>
                <a:cubicBezTo>
                  <a:pt x="1951" y="215"/>
                  <a:pt x="1954" y="215"/>
                  <a:pt x="1956" y="215"/>
                </a:cubicBezTo>
                <a:cubicBezTo>
                  <a:pt x="1962" y="215"/>
                  <a:pt x="1972" y="215"/>
                  <a:pt x="1985" y="223"/>
                </a:cubicBezTo>
                <a:cubicBezTo>
                  <a:pt x="1998" y="228"/>
                  <a:pt x="2011" y="241"/>
                  <a:pt x="2023" y="256"/>
                </a:cubicBezTo>
                <a:cubicBezTo>
                  <a:pt x="2047" y="293"/>
                  <a:pt x="2062" y="352"/>
                  <a:pt x="2062" y="455"/>
                </a:cubicBezTo>
                <a:cubicBezTo>
                  <a:pt x="2062" y="476"/>
                  <a:pt x="2062" y="499"/>
                  <a:pt x="2060" y="522"/>
                </a:cubicBezTo>
                <a:close/>
                <a:moveTo>
                  <a:pt x="2460" y="522"/>
                </a:moveTo>
                <a:cubicBezTo>
                  <a:pt x="2460" y="538"/>
                  <a:pt x="2447" y="551"/>
                  <a:pt x="2434" y="551"/>
                </a:cubicBezTo>
                <a:cubicBezTo>
                  <a:pt x="2434" y="551"/>
                  <a:pt x="2434" y="551"/>
                  <a:pt x="2431" y="551"/>
                </a:cubicBezTo>
                <a:cubicBezTo>
                  <a:pt x="2416" y="548"/>
                  <a:pt x="2403" y="535"/>
                  <a:pt x="2405" y="520"/>
                </a:cubicBezTo>
                <a:cubicBezTo>
                  <a:pt x="2405" y="496"/>
                  <a:pt x="2405" y="476"/>
                  <a:pt x="2405" y="455"/>
                </a:cubicBezTo>
                <a:cubicBezTo>
                  <a:pt x="2405" y="385"/>
                  <a:pt x="2398" y="342"/>
                  <a:pt x="2387" y="313"/>
                </a:cubicBezTo>
                <a:cubicBezTo>
                  <a:pt x="2387" y="308"/>
                  <a:pt x="2385" y="303"/>
                  <a:pt x="2382" y="300"/>
                </a:cubicBezTo>
                <a:cubicBezTo>
                  <a:pt x="2382" y="300"/>
                  <a:pt x="2382" y="300"/>
                  <a:pt x="2382" y="824"/>
                </a:cubicBezTo>
                <a:cubicBezTo>
                  <a:pt x="2382" y="847"/>
                  <a:pt x="2364" y="868"/>
                  <a:pt x="2338" y="868"/>
                </a:cubicBezTo>
                <a:cubicBezTo>
                  <a:pt x="2315" y="868"/>
                  <a:pt x="2295" y="847"/>
                  <a:pt x="2295" y="824"/>
                </a:cubicBezTo>
                <a:cubicBezTo>
                  <a:pt x="2295" y="824"/>
                  <a:pt x="2295" y="824"/>
                  <a:pt x="2295" y="509"/>
                </a:cubicBezTo>
                <a:cubicBezTo>
                  <a:pt x="2295" y="509"/>
                  <a:pt x="2295" y="509"/>
                  <a:pt x="2279" y="509"/>
                </a:cubicBezTo>
                <a:cubicBezTo>
                  <a:pt x="2279" y="509"/>
                  <a:pt x="2279" y="509"/>
                  <a:pt x="2279" y="824"/>
                </a:cubicBezTo>
                <a:cubicBezTo>
                  <a:pt x="2279" y="847"/>
                  <a:pt x="2261" y="868"/>
                  <a:pt x="2235" y="868"/>
                </a:cubicBezTo>
                <a:cubicBezTo>
                  <a:pt x="2212" y="868"/>
                  <a:pt x="2194" y="847"/>
                  <a:pt x="2194" y="824"/>
                </a:cubicBezTo>
                <a:cubicBezTo>
                  <a:pt x="2194" y="824"/>
                  <a:pt x="2194" y="824"/>
                  <a:pt x="2194" y="300"/>
                </a:cubicBezTo>
                <a:cubicBezTo>
                  <a:pt x="2181" y="324"/>
                  <a:pt x="2168" y="373"/>
                  <a:pt x="2168" y="455"/>
                </a:cubicBezTo>
                <a:cubicBezTo>
                  <a:pt x="2168" y="476"/>
                  <a:pt x="2168" y="496"/>
                  <a:pt x="2171" y="520"/>
                </a:cubicBezTo>
                <a:cubicBezTo>
                  <a:pt x="2171" y="535"/>
                  <a:pt x="2161" y="548"/>
                  <a:pt x="2145" y="551"/>
                </a:cubicBezTo>
                <a:cubicBezTo>
                  <a:pt x="2145" y="551"/>
                  <a:pt x="2145" y="551"/>
                  <a:pt x="2143" y="551"/>
                </a:cubicBezTo>
                <a:cubicBezTo>
                  <a:pt x="2127" y="551"/>
                  <a:pt x="2117" y="538"/>
                  <a:pt x="2114" y="522"/>
                </a:cubicBezTo>
                <a:cubicBezTo>
                  <a:pt x="2114" y="499"/>
                  <a:pt x="2114" y="476"/>
                  <a:pt x="2114" y="455"/>
                </a:cubicBezTo>
                <a:cubicBezTo>
                  <a:pt x="2114" y="378"/>
                  <a:pt x="2122" y="324"/>
                  <a:pt x="2137" y="287"/>
                </a:cubicBezTo>
                <a:cubicBezTo>
                  <a:pt x="2150" y="251"/>
                  <a:pt x="2171" y="231"/>
                  <a:pt x="2191" y="223"/>
                </a:cubicBezTo>
                <a:cubicBezTo>
                  <a:pt x="2202" y="215"/>
                  <a:pt x="2215" y="215"/>
                  <a:pt x="2220" y="215"/>
                </a:cubicBezTo>
                <a:cubicBezTo>
                  <a:pt x="2222" y="215"/>
                  <a:pt x="2222" y="215"/>
                  <a:pt x="2225" y="215"/>
                </a:cubicBezTo>
                <a:cubicBezTo>
                  <a:pt x="2225" y="215"/>
                  <a:pt x="2225" y="215"/>
                  <a:pt x="2351" y="215"/>
                </a:cubicBezTo>
                <a:cubicBezTo>
                  <a:pt x="2351" y="215"/>
                  <a:pt x="2354" y="215"/>
                  <a:pt x="2356" y="215"/>
                </a:cubicBezTo>
                <a:cubicBezTo>
                  <a:pt x="2362" y="215"/>
                  <a:pt x="2372" y="215"/>
                  <a:pt x="2385" y="223"/>
                </a:cubicBezTo>
                <a:cubicBezTo>
                  <a:pt x="2398" y="228"/>
                  <a:pt x="2411" y="241"/>
                  <a:pt x="2423" y="256"/>
                </a:cubicBezTo>
                <a:cubicBezTo>
                  <a:pt x="2447" y="293"/>
                  <a:pt x="2462" y="352"/>
                  <a:pt x="2462" y="455"/>
                </a:cubicBezTo>
                <a:cubicBezTo>
                  <a:pt x="2462" y="476"/>
                  <a:pt x="2462" y="499"/>
                  <a:pt x="2460" y="522"/>
                </a:cubicBezTo>
                <a:close/>
                <a:moveTo>
                  <a:pt x="2860" y="522"/>
                </a:moveTo>
                <a:cubicBezTo>
                  <a:pt x="2860" y="538"/>
                  <a:pt x="2847" y="551"/>
                  <a:pt x="2834" y="551"/>
                </a:cubicBezTo>
                <a:cubicBezTo>
                  <a:pt x="2834" y="551"/>
                  <a:pt x="2834" y="551"/>
                  <a:pt x="2831" y="551"/>
                </a:cubicBezTo>
                <a:cubicBezTo>
                  <a:pt x="2816" y="548"/>
                  <a:pt x="2803" y="535"/>
                  <a:pt x="2805" y="520"/>
                </a:cubicBezTo>
                <a:cubicBezTo>
                  <a:pt x="2805" y="496"/>
                  <a:pt x="2805" y="476"/>
                  <a:pt x="2805" y="455"/>
                </a:cubicBezTo>
                <a:cubicBezTo>
                  <a:pt x="2805" y="385"/>
                  <a:pt x="2798" y="342"/>
                  <a:pt x="2787" y="313"/>
                </a:cubicBezTo>
                <a:cubicBezTo>
                  <a:pt x="2787" y="308"/>
                  <a:pt x="2785" y="303"/>
                  <a:pt x="2782" y="300"/>
                </a:cubicBezTo>
                <a:cubicBezTo>
                  <a:pt x="2782" y="300"/>
                  <a:pt x="2782" y="300"/>
                  <a:pt x="2782" y="824"/>
                </a:cubicBezTo>
                <a:cubicBezTo>
                  <a:pt x="2782" y="847"/>
                  <a:pt x="2764" y="868"/>
                  <a:pt x="2738" y="868"/>
                </a:cubicBezTo>
                <a:cubicBezTo>
                  <a:pt x="2715" y="868"/>
                  <a:pt x="2695" y="847"/>
                  <a:pt x="2695" y="824"/>
                </a:cubicBezTo>
                <a:cubicBezTo>
                  <a:pt x="2695" y="824"/>
                  <a:pt x="2695" y="824"/>
                  <a:pt x="2695" y="509"/>
                </a:cubicBezTo>
                <a:cubicBezTo>
                  <a:pt x="2695" y="509"/>
                  <a:pt x="2695" y="509"/>
                  <a:pt x="2679" y="509"/>
                </a:cubicBezTo>
                <a:cubicBezTo>
                  <a:pt x="2679" y="509"/>
                  <a:pt x="2679" y="509"/>
                  <a:pt x="2679" y="824"/>
                </a:cubicBezTo>
                <a:cubicBezTo>
                  <a:pt x="2679" y="847"/>
                  <a:pt x="2661" y="868"/>
                  <a:pt x="2635" y="868"/>
                </a:cubicBezTo>
                <a:cubicBezTo>
                  <a:pt x="2612" y="868"/>
                  <a:pt x="2594" y="847"/>
                  <a:pt x="2594" y="824"/>
                </a:cubicBezTo>
                <a:cubicBezTo>
                  <a:pt x="2594" y="824"/>
                  <a:pt x="2594" y="824"/>
                  <a:pt x="2594" y="300"/>
                </a:cubicBezTo>
                <a:cubicBezTo>
                  <a:pt x="2581" y="324"/>
                  <a:pt x="2568" y="373"/>
                  <a:pt x="2568" y="455"/>
                </a:cubicBezTo>
                <a:cubicBezTo>
                  <a:pt x="2568" y="476"/>
                  <a:pt x="2568" y="496"/>
                  <a:pt x="2571" y="520"/>
                </a:cubicBezTo>
                <a:cubicBezTo>
                  <a:pt x="2571" y="535"/>
                  <a:pt x="2561" y="548"/>
                  <a:pt x="2545" y="551"/>
                </a:cubicBezTo>
                <a:cubicBezTo>
                  <a:pt x="2545" y="551"/>
                  <a:pt x="2545" y="551"/>
                  <a:pt x="2543" y="551"/>
                </a:cubicBezTo>
                <a:cubicBezTo>
                  <a:pt x="2527" y="551"/>
                  <a:pt x="2517" y="538"/>
                  <a:pt x="2514" y="522"/>
                </a:cubicBezTo>
                <a:cubicBezTo>
                  <a:pt x="2514" y="499"/>
                  <a:pt x="2514" y="476"/>
                  <a:pt x="2514" y="455"/>
                </a:cubicBezTo>
                <a:cubicBezTo>
                  <a:pt x="2514" y="378"/>
                  <a:pt x="2522" y="324"/>
                  <a:pt x="2537" y="287"/>
                </a:cubicBezTo>
                <a:cubicBezTo>
                  <a:pt x="2550" y="251"/>
                  <a:pt x="2571" y="231"/>
                  <a:pt x="2591" y="223"/>
                </a:cubicBezTo>
                <a:cubicBezTo>
                  <a:pt x="2602" y="215"/>
                  <a:pt x="2615" y="215"/>
                  <a:pt x="2620" y="215"/>
                </a:cubicBezTo>
                <a:cubicBezTo>
                  <a:pt x="2622" y="215"/>
                  <a:pt x="2622" y="215"/>
                  <a:pt x="2625" y="215"/>
                </a:cubicBezTo>
                <a:cubicBezTo>
                  <a:pt x="2625" y="215"/>
                  <a:pt x="2625" y="215"/>
                  <a:pt x="2751" y="215"/>
                </a:cubicBezTo>
                <a:cubicBezTo>
                  <a:pt x="2751" y="215"/>
                  <a:pt x="2754" y="215"/>
                  <a:pt x="2756" y="215"/>
                </a:cubicBezTo>
                <a:cubicBezTo>
                  <a:pt x="2762" y="215"/>
                  <a:pt x="2772" y="215"/>
                  <a:pt x="2785" y="223"/>
                </a:cubicBezTo>
                <a:cubicBezTo>
                  <a:pt x="2798" y="228"/>
                  <a:pt x="2811" y="241"/>
                  <a:pt x="2823" y="256"/>
                </a:cubicBezTo>
                <a:cubicBezTo>
                  <a:pt x="2847" y="293"/>
                  <a:pt x="2862" y="352"/>
                  <a:pt x="2862" y="455"/>
                </a:cubicBezTo>
                <a:cubicBezTo>
                  <a:pt x="2862" y="476"/>
                  <a:pt x="2862" y="499"/>
                  <a:pt x="2860" y="522"/>
                </a:cubicBezTo>
                <a:close/>
                <a:moveTo>
                  <a:pt x="3260" y="522"/>
                </a:moveTo>
                <a:cubicBezTo>
                  <a:pt x="3260" y="538"/>
                  <a:pt x="3247" y="551"/>
                  <a:pt x="3234" y="551"/>
                </a:cubicBezTo>
                <a:cubicBezTo>
                  <a:pt x="3234" y="551"/>
                  <a:pt x="3234" y="551"/>
                  <a:pt x="3231" y="551"/>
                </a:cubicBezTo>
                <a:cubicBezTo>
                  <a:pt x="3216" y="548"/>
                  <a:pt x="3203" y="535"/>
                  <a:pt x="3205" y="520"/>
                </a:cubicBezTo>
                <a:cubicBezTo>
                  <a:pt x="3205" y="496"/>
                  <a:pt x="3205" y="476"/>
                  <a:pt x="3205" y="455"/>
                </a:cubicBezTo>
                <a:cubicBezTo>
                  <a:pt x="3205" y="385"/>
                  <a:pt x="3198" y="342"/>
                  <a:pt x="3187" y="313"/>
                </a:cubicBezTo>
                <a:cubicBezTo>
                  <a:pt x="3187" y="308"/>
                  <a:pt x="3185" y="303"/>
                  <a:pt x="3182" y="300"/>
                </a:cubicBezTo>
                <a:cubicBezTo>
                  <a:pt x="3182" y="300"/>
                  <a:pt x="3182" y="300"/>
                  <a:pt x="3182" y="824"/>
                </a:cubicBezTo>
                <a:cubicBezTo>
                  <a:pt x="3182" y="847"/>
                  <a:pt x="3164" y="868"/>
                  <a:pt x="3138" y="868"/>
                </a:cubicBezTo>
                <a:cubicBezTo>
                  <a:pt x="3115" y="868"/>
                  <a:pt x="3095" y="847"/>
                  <a:pt x="3095" y="824"/>
                </a:cubicBezTo>
                <a:cubicBezTo>
                  <a:pt x="3095" y="824"/>
                  <a:pt x="3095" y="824"/>
                  <a:pt x="3095" y="509"/>
                </a:cubicBezTo>
                <a:cubicBezTo>
                  <a:pt x="3095" y="509"/>
                  <a:pt x="3095" y="509"/>
                  <a:pt x="3079" y="509"/>
                </a:cubicBezTo>
                <a:cubicBezTo>
                  <a:pt x="3079" y="509"/>
                  <a:pt x="3079" y="509"/>
                  <a:pt x="3079" y="824"/>
                </a:cubicBezTo>
                <a:cubicBezTo>
                  <a:pt x="3079" y="847"/>
                  <a:pt x="3061" y="868"/>
                  <a:pt x="3035" y="868"/>
                </a:cubicBezTo>
                <a:cubicBezTo>
                  <a:pt x="3012" y="868"/>
                  <a:pt x="2994" y="847"/>
                  <a:pt x="2994" y="824"/>
                </a:cubicBezTo>
                <a:cubicBezTo>
                  <a:pt x="2994" y="824"/>
                  <a:pt x="2994" y="824"/>
                  <a:pt x="2994" y="300"/>
                </a:cubicBezTo>
                <a:cubicBezTo>
                  <a:pt x="2981" y="324"/>
                  <a:pt x="2968" y="373"/>
                  <a:pt x="2968" y="455"/>
                </a:cubicBezTo>
                <a:cubicBezTo>
                  <a:pt x="2968" y="476"/>
                  <a:pt x="2968" y="496"/>
                  <a:pt x="2971" y="520"/>
                </a:cubicBezTo>
                <a:cubicBezTo>
                  <a:pt x="2971" y="535"/>
                  <a:pt x="2961" y="548"/>
                  <a:pt x="2945" y="551"/>
                </a:cubicBezTo>
                <a:cubicBezTo>
                  <a:pt x="2945" y="551"/>
                  <a:pt x="2945" y="551"/>
                  <a:pt x="2943" y="551"/>
                </a:cubicBezTo>
                <a:cubicBezTo>
                  <a:pt x="2927" y="551"/>
                  <a:pt x="2917" y="538"/>
                  <a:pt x="2914" y="522"/>
                </a:cubicBezTo>
                <a:cubicBezTo>
                  <a:pt x="2914" y="499"/>
                  <a:pt x="2914" y="476"/>
                  <a:pt x="2914" y="455"/>
                </a:cubicBezTo>
                <a:cubicBezTo>
                  <a:pt x="2914" y="378"/>
                  <a:pt x="2922" y="324"/>
                  <a:pt x="2937" y="287"/>
                </a:cubicBezTo>
                <a:cubicBezTo>
                  <a:pt x="2950" y="251"/>
                  <a:pt x="2971" y="231"/>
                  <a:pt x="2991" y="223"/>
                </a:cubicBezTo>
                <a:cubicBezTo>
                  <a:pt x="3002" y="215"/>
                  <a:pt x="3015" y="215"/>
                  <a:pt x="3020" y="215"/>
                </a:cubicBezTo>
                <a:cubicBezTo>
                  <a:pt x="3022" y="215"/>
                  <a:pt x="3022" y="215"/>
                  <a:pt x="3025" y="215"/>
                </a:cubicBezTo>
                <a:cubicBezTo>
                  <a:pt x="3025" y="215"/>
                  <a:pt x="3025" y="215"/>
                  <a:pt x="3151" y="215"/>
                </a:cubicBezTo>
                <a:cubicBezTo>
                  <a:pt x="3151" y="215"/>
                  <a:pt x="3154" y="215"/>
                  <a:pt x="3156" y="215"/>
                </a:cubicBezTo>
                <a:cubicBezTo>
                  <a:pt x="3162" y="215"/>
                  <a:pt x="3172" y="215"/>
                  <a:pt x="3185" y="223"/>
                </a:cubicBezTo>
                <a:cubicBezTo>
                  <a:pt x="3198" y="228"/>
                  <a:pt x="3211" y="241"/>
                  <a:pt x="3223" y="256"/>
                </a:cubicBezTo>
                <a:cubicBezTo>
                  <a:pt x="3247" y="293"/>
                  <a:pt x="3262" y="352"/>
                  <a:pt x="3262" y="455"/>
                </a:cubicBezTo>
                <a:cubicBezTo>
                  <a:pt x="3262" y="476"/>
                  <a:pt x="3262" y="499"/>
                  <a:pt x="3260" y="522"/>
                </a:cubicBezTo>
                <a:close/>
                <a:moveTo>
                  <a:pt x="3660" y="522"/>
                </a:moveTo>
                <a:cubicBezTo>
                  <a:pt x="3660" y="538"/>
                  <a:pt x="3647" y="551"/>
                  <a:pt x="3634" y="551"/>
                </a:cubicBezTo>
                <a:cubicBezTo>
                  <a:pt x="3634" y="551"/>
                  <a:pt x="3634" y="551"/>
                  <a:pt x="3631" y="551"/>
                </a:cubicBezTo>
                <a:cubicBezTo>
                  <a:pt x="3616" y="548"/>
                  <a:pt x="3603" y="535"/>
                  <a:pt x="3605" y="520"/>
                </a:cubicBezTo>
                <a:cubicBezTo>
                  <a:pt x="3605" y="496"/>
                  <a:pt x="3605" y="476"/>
                  <a:pt x="3605" y="455"/>
                </a:cubicBezTo>
                <a:cubicBezTo>
                  <a:pt x="3605" y="385"/>
                  <a:pt x="3598" y="342"/>
                  <a:pt x="3587" y="313"/>
                </a:cubicBezTo>
                <a:cubicBezTo>
                  <a:pt x="3587" y="308"/>
                  <a:pt x="3585" y="303"/>
                  <a:pt x="3582" y="300"/>
                </a:cubicBezTo>
                <a:cubicBezTo>
                  <a:pt x="3582" y="300"/>
                  <a:pt x="3582" y="300"/>
                  <a:pt x="3582" y="824"/>
                </a:cubicBezTo>
                <a:cubicBezTo>
                  <a:pt x="3582" y="847"/>
                  <a:pt x="3564" y="868"/>
                  <a:pt x="3538" y="868"/>
                </a:cubicBezTo>
                <a:cubicBezTo>
                  <a:pt x="3515" y="868"/>
                  <a:pt x="3495" y="847"/>
                  <a:pt x="3495" y="824"/>
                </a:cubicBezTo>
                <a:cubicBezTo>
                  <a:pt x="3495" y="824"/>
                  <a:pt x="3495" y="824"/>
                  <a:pt x="3495" y="509"/>
                </a:cubicBezTo>
                <a:cubicBezTo>
                  <a:pt x="3495" y="509"/>
                  <a:pt x="3495" y="509"/>
                  <a:pt x="3479" y="509"/>
                </a:cubicBezTo>
                <a:cubicBezTo>
                  <a:pt x="3479" y="509"/>
                  <a:pt x="3479" y="509"/>
                  <a:pt x="3479" y="824"/>
                </a:cubicBezTo>
                <a:cubicBezTo>
                  <a:pt x="3479" y="847"/>
                  <a:pt x="3461" y="868"/>
                  <a:pt x="3435" y="868"/>
                </a:cubicBezTo>
                <a:cubicBezTo>
                  <a:pt x="3412" y="868"/>
                  <a:pt x="3394" y="847"/>
                  <a:pt x="3394" y="824"/>
                </a:cubicBezTo>
                <a:cubicBezTo>
                  <a:pt x="3394" y="824"/>
                  <a:pt x="3394" y="824"/>
                  <a:pt x="3394" y="300"/>
                </a:cubicBezTo>
                <a:cubicBezTo>
                  <a:pt x="3381" y="324"/>
                  <a:pt x="3368" y="373"/>
                  <a:pt x="3368" y="455"/>
                </a:cubicBezTo>
                <a:cubicBezTo>
                  <a:pt x="3368" y="476"/>
                  <a:pt x="3368" y="496"/>
                  <a:pt x="3371" y="520"/>
                </a:cubicBezTo>
                <a:cubicBezTo>
                  <a:pt x="3371" y="535"/>
                  <a:pt x="3361" y="548"/>
                  <a:pt x="3345" y="551"/>
                </a:cubicBezTo>
                <a:cubicBezTo>
                  <a:pt x="3345" y="551"/>
                  <a:pt x="3345" y="551"/>
                  <a:pt x="3343" y="551"/>
                </a:cubicBezTo>
                <a:cubicBezTo>
                  <a:pt x="3327" y="551"/>
                  <a:pt x="3317" y="538"/>
                  <a:pt x="3314" y="522"/>
                </a:cubicBezTo>
                <a:cubicBezTo>
                  <a:pt x="3314" y="499"/>
                  <a:pt x="3314" y="476"/>
                  <a:pt x="3314" y="455"/>
                </a:cubicBezTo>
                <a:cubicBezTo>
                  <a:pt x="3314" y="378"/>
                  <a:pt x="3322" y="324"/>
                  <a:pt x="3337" y="287"/>
                </a:cubicBezTo>
                <a:cubicBezTo>
                  <a:pt x="3350" y="251"/>
                  <a:pt x="3371" y="231"/>
                  <a:pt x="3391" y="223"/>
                </a:cubicBezTo>
                <a:cubicBezTo>
                  <a:pt x="3402" y="215"/>
                  <a:pt x="3415" y="215"/>
                  <a:pt x="3420" y="215"/>
                </a:cubicBezTo>
                <a:cubicBezTo>
                  <a:pt x="3422" y="215"/>
                  <a:pt x="3422" y="215"/>
                  <a:pt x="3425" y="215"/>
                </a:cubicBezTo>
                <a:cubicBezTo>
                  <a:pt x="3425" y="215"/>
                  <a:pt x="3425" y="215"/>
                  <a:pt x="3551" y="215"/>
                </a:cubicBezTo>
                <a:cubicBezTo>
                  <a:pt x="3551" y="215"/>
                  <a:pt x="3554" y="215"/>
                  <a:pt x="3556" y="215"/>
                </a:cubicBezTo>
                <a:cubicBezTo>
                  <a:pt x="3562" y="215"/>
                  <a:pt x="3572" y="215"/>
                  <a:pt x="3585" y="223"/>
                </a:cubicBezTo>
                <a:cubicBezTo>
                  <a:pt x="3598" y="228"/>
                  <a:pt x="3611" y="241"/>
                  <a:pt x="3623" y="256"/>
                </a:cubicBezTo>
                <a:cubicBezTo>
                  <a:pt x="3647" y="293"/>
                  <a:pt x="3662" y="352"/>
                  <a:pt x="3662" y="455"/>
                </a:cubicBezTo>
                <a:cubicBezTo>
                  <a:pt x="3662" y="476"/>
                  <a:pt x="3662" y="499"/>
                  <a:pt x="3660" y="522"/>
                </a:cubicBezTo>
                <a:close/>
                <a:moveTo>
                  <a:pt x="4060" y="522"/>
                </a:moveTo>
                <a:cubicBezTo>
                  <a:pt x="4060" y="538"/>
                  <a:pt x="4047" y="551"/>
                  <a:pt x="4034" y="551"/>
                </a:cubicBezTo>
                <a:cubicBezTo>
                  <a:pt x="4034" y="551"/>
                  <a:pt x="4034" y="551"/>
                  <a:pt x="4031" y="551"/>
                </a:cubicBezTo>
                <a:cubicBezTo>
                  <a:pt x="4016" y="548"/>
                  <a:pt x="4003" y="535"/>
                  <a:pt x="4005" y="520"/>
                </a:cubicBezTo>
                <a:cubicBezTo>
                  <a:pt x="4005" y="496"/>
                  <a:pt x="4005" y="476"/>
                  <a:pt x="4005" y="455"/>
                </a:cubicBezTo>
                <a:cubicBezTo>
                  <a:pt x="4005" y="385"/>
                  <a:pt x="3998" y="342"/>
                  <a:pt x="3987" y="313"/>
                </a:cubicBezTo>
                <a:cubicBezTo>
                  <a:pt x="3987" y="308"/>
                  <a:pt x="3985" y="303"/>
                  <a:pt x="3982" y="300"/>
                </a:cubicBezTo>
                <a:cubicBezTo>
                  <a:pt x="3982" y="300"/>
                  <a:pt x="3982" y="300"/>
                  <a:pt x="3982" y="824"/>
                </a:cubicBezTo>
                <a:cubicBezTo>
                  <a:pt x="3982" y="847"/>
                  <a:pt x="3964" y="868"/>
                  <a:pt x="3938" y="868"/>
                </a:cubicBezTo>
                <a:cubicBezTo>
                  <a:pt x="3915" y="868"/>
                  <a:pt x="3895" y="847"/>
                  <a:pt x="3895" y="824"/>
                </a:cubicBezTo>
                <a:cubicBezTo>
                  <a:pt x="3895" y="824"/>
                  <a:pt x="3895" y="824"/>
                  <a:pt x="3895" y="509"/>
                </a:cubicBezTo>
                <a:cubicBezTo>
                  <a:pt x="3895" y="509"/>
                  <a:pt x="3895" y="509"/>
                  <a:pt x="3879" y="509"/>
                </a:cubicBezTo>
                <a:cubicBezTo>
                  <a:pt x="3879" y="509"/>
                  <a:pt x="3879" y="509"/>
                  <a:pt x="3879" y="824"/>
                </a:cubicBezTo>
                <a:cubicBezTo>
                  <a:pt x="3879" y="847"/>
                  <a:pt x="3861" y="868"/>
                  <a:pt x="3835" y="868"/>
                </a:cubicBezTo>
                <a:cubicBezTo>
                  <a:pt x="3812" y="868"/>
                  <a:pt x="3794" y="847"/>
                  <a:pt x="3794" y="824"/>
                </a:cubicBezTo>
                <a:cubicBezTo>
                  <a:pt x="3794" y="824"/>
                  <a:pt x="3794" y="824"/>
                  <a:pt x="3794" y="300"/>
                </a:cubicBezTo>
                <a:cubicBezTo>
                  <a:pt x="3781" y="324"/>
                  <a:pt x="3768" y="373"/>
                  <a:pt x="3768" y="455"/>
                </a:cubicBezTo>
                <a:cubicBezTo>
                  <a:pt x="3768" y="476"/>
                  <a:pt x="3768" y="496"/>
                  <a:pt x="3771" y="520"/>
                </a:cubicBezTo>
                <a:cubicBezTo>
                  <a:pt x="3771" y="535"/>
                  <a:pt x="3761" y="548"/>
                  <a:pt x="3745" y="551"/>
                </a:cubicBezTo>
                <a:cubicBezTo>
                  <a:pt x="3745" y="551"/>
                  <a:pt x="3745" y="551"/>
                  <a:pt x="3743" y="551"/>
                </a:cubicBezTo>
                <a:cubicBezTo>
                  <a:pt x="3727" y="551"/>
                  <a:pt x="3717" y="538"/>
                  <a:pt x="3714" y="522"/>
                </a:cubicBezTo>
                <a:cubicBezTo>
                  <a:pt x="3714" y="499"/>
                  <a:pt x="3714" y="476"/>
                  <a:pt x="3714" y="455"/>
                </a:cubicBezTo>
                <a:cubicBezTo>
                  <a:pt x="3714" y="378"/>
                  <a:pt x="3722" y="324"/>
                  <a:pt x="3737" y="287"/>
                </a:cubicBezTo>
                <a:cubicBezTo>
                  <a:pt x="3750" y="251"/>
                  <a:pt x="3771" y="231"/>
                  <a:pt x="3791" y="223"/>
                </a:cubicBezTo>
                <a:cubicBezTo>
                  <a:pt x="3802" y="215"/>
                  <a:pt x="3815" y="215"/>
                  <a:pt x="3820" y="215"/>
                </a:cubicBezTo>
                <a:cubicBezTo>
                  <a:pt x="3822" y="215"/>
                  <a:pt x="3822" y="215"/>
                  <a:pt x="3825" y="215"/>
                </a:cubicBezTo>
                <a:cubicBezTo>
                  <a:pt x="3825" y="215"/>
                  <a:pt x="3825" y="215"/>
                  <a:pt x="3951" y="215"/>
                </a:cubicBezTo>
                <a:cubicBezTo>
                  <a:pt x="3951" y="215"/>
                  <a:pt x="3954" y="215"/>
                  <a:pt x="3956" y="215"/>
                </a:cubicBezTo>
                <a:cubicBezTo>
                  <a:pt x="3962" y="215"/>
                  <a:pt x="3972" y="215"/>
                  <a:pt x="3985" y="223"/>
                </a:cubicBezTo>
                <a:cubicBezTo>
                  <a:pt x="3998" y="228"/>
                  <a:pt x="4011" y="241"/>
                  <a:pt x="4023" y="256"/>
                </a:cubicBezTo>
                <a:cubicBezTo>
                  <a:pt x="4047" y="293"/>
                  <a:pt x="4062" y="352"/>
                  <a:pt x="4062" y="455"/>
                </a:cubicBezTo>
                <a:cubicBezTo>
                  <a:pt x="4062" y="476"/>
                  <a:pt x="4062" y="499"/>
                  <a:pt x="4060" y="52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Content Placeholder 15">
            <a:extLst>
              <a:ext uri="{FF2B5EF4-FFF2-40B4-BE49-F238E27FC236}">
                <a16:creationId xmlns="" xmlns:a16="http://schemas.microsoft.com/office/drawing/2014/main" id="{EAF668F5-892B-4781-AC05-691F79063485}"/>
              </a:ext>
            </a:extLst>
          </p:cNvPr>
          <p:cNvSpPr txBox="1">
            <a:spLocks/>
          </p:cNvSpPr>
          <p:nvPr/>
        </p:nvSpPr>
        <p:spPr>
          <a:xfrm>
            <a:off x="4995359" y="3753260"/>
            <a:ext cx="3385623" cy="91227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NZ" sz="2000" b="1" dirty="0">
                <a:solidFill>
                  <a:srgbClr val="00ACE9"/>
                </a:solidFill>
              </a:rPr>
              <a:t>125</a:t>
            </a:r>
            <a:r>
              <a:rPr lang="en-NZ" sz="1800" dirty="0"/>
              <a:t> </a:t>
            </a:r>
            <a:r>
              <a:rPr lang="en-NZ" sz="1800" dirty="0">
                <a:solidFill>
                  <a:srgbClr val="002344"/>
                </a:solidFill>
              </a:rPr>
              <a:t>participants completed the</a:t>
            </a:r>
            <a:br>
              <a:rPr lang="en-NZ" sz="1800" dirty="0">
                <a:solidFill>
                  <a:srgbClr val="002344"/>
                </a:solidFill>
              </a:rPr>
            </a:br>
            <a:r>
              <a:rPr lang="en-NZ" sz="1800" dirty="0">
                <a:solidFill>
                  <a:srgbClr val="002344"/>
                </a:solidFill>
              </a:rPr>
              <a:t>open-access phase</a:t>
            </a:r>
          </a:p>
          <a:p>
            <a:pPr marL="0" indent="0" algn="ctr">
              <a:buFont typeface="Arial"/>
              <a:buNone/>
            </a:pPr>
            <a:endParaRPr lang="en-GB" sz="2400" dirty="0"/>
          </a:p>
        </p:txBody>
      </p:sp>
      <p:sp>
        <p:nvSpPr>
          <p:cNvPr id="55" name="Content Placeholder 15">
            <a:extLst>
              <a:ext uri="{FF2B5EF4-FFF2-40B4-BE49-F238E27FC236}">
                <a16:creationId xmlns="" xmlns:a16="http://schemas.microsoft.com/office/drawing/2014/main" id="{B6D1CA55-2A4F-4E45-BF5E-911A8A9280F0}"/>
              </a:ext>
            </a:extLst>
          </p:cNvPr>
          <p:cNvSpPr txBox="1">
            <a:spLocks/>
          </p:cNvSpPr>
          <p:nvPr/>
        </p:nvSpPr>
        <p:spPr>
          <a:xfrm>
            <a:off x="4986338" y="1339333"/>
            <a:ext cx="3221268" cy="91227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NZ" sz="2000" b="1" dirty="0">
                <a:solidFill>
                  <a:srgbClr val="00ACE9"/>
                </a:solidFill>
              </a:rPr>
              <a:t>139 </a:t>
            </a:r>
            <a:r>
              <a:rPr lang="en-NZ" sz="1800" dirty="0">
                <a:solidFill>
                  <a:srgbClr val="002344"/>
                </a:solidFill>
              </a:rPr>
              <a:t>intervention</a:t>
            </a:r>
            <a:r>
              <a:rPr lang="en-NZ" sz="1800" b="1" dirty="0">
                <a:solidFill>
                  <a:srgbClr val="002344"/>
                </a:solidFill>
              </a:rPr>
              <a:t> </a:t>
            </a:r>
            <a:r>
              <a:rPr lang="en-NZ" sz="1800" dirty="0">
                <a:solidFill>
                  <a:srgbClr val="002344"/>
                </a:solidFill>
              </a:rPr>
              <a:t>participants completed the treatment phase</a:t>
            </a:r>
          </a:p>
          <a:p>
            <a:pPr marL="0" indent="0" algn="ctr">
              <a:buFont typeface="Arial"/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16277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533400" y="6081217"/>
            <a:ext cx="6068736" cy="6381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NZ" sz="1400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FC5983-D980-4B64-B153-B73764200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Baseline characteristics</a:t>
            </a:r>
            <a:endParaRPr lang="en-NZ" dirty="0"/>
          </a:p>
        </p:txBody>
      </p:sp>
      <p:sp>
        <p:nvSpPr>
          <p:cNvPr id="17" name="Text Placeholder 16">
            <a:extLst>
              <a:ext uri="{FF2B5EF4-FFF2-40B4-BE49-F238E27FC236}">
                <a16:creationId xmlns="" xmlns:a16="http://schemas.microsoft.com/office/drawing/2014/main" id="{B587F206-2E7C-43C4-AD48-3DFD2A16E9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/>
              <a:t>BMI, body mass index; HbA1c, glycated haemoglobin; SD, standard deviation</a:t>
            </a:r>
          </a:p>
          <a:p>
            <a:r>
              <a:rPr lang="en-NZ" dirty="0" err="1"/>
              <a:t>Haak</a:t>
            </a:r>
            <a:r>
              <a:rPr lang="en-NZ" dirty="0"/>
              <a:t> T, et al. </a:t>
            </a:r>
            <a:r>
              <a:rPr lang="en-NZ" i="1" dirty="0"/>
              <a:t>Diabetes </a:t>
            </a:r>
            <a:r>
              <a:rPr lang="en-NZ" i="1" dirty="0" err="1"/>
              <a:t>Ther</a:t>
            </a:r>
            <a:r>
              <a:rPr lang="en-NZ" i="1" dirty="0"/>
              <a:t>. </a:t>
            </a:r>
            <a:r>
              <a:rPr lang="en-NZ" dirty="0"/>
              <a:t>2017;8:573–586</a:t>
            </a:r>
          </a:p>
        </p:txBody>
      </p:sp>
      <p:graphicFrame>
        <p:nvGraphicFramePr>
          <p:cNvPr id="21" name="Content Placeholder 6">
            <a:extLst>
              <a:ext uri="{FF2B5EF4-FFF2-40B4-BE49-F238E27FC236}">
                <a16:creationId xmlns="" xmlns:a16="http://schemas.microsoft.com/office/drawing/2014/main" id="{2F52E34D-3BC3-427C-89ED-3116A1D91E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7644032"/>
              </p:ext>
            </p:extLst>
          </p:nvPr>
        </p:nvGraphicFramePr>
        <p:xfrm>
          <a:off x="581025" y="2063750"/>
          <a:ext cx="7981950" cy="3694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7325">
                  <a:extLst>
                    <a:ext uri="{9D8B030D-6E8A-4147-A177-3AD203B41FA5}">
                      <a16:colId xmlns="" xmlns:a16="http://schemas.microsoft.com/office/drawing/2014/main" val="3131728841"/>
                    </a:ext>
                  </a:extLst>
                </a:gridCol>
                <a:gridCol w="3984625">
                  <a:extLst>
                    <a:ext uri="{9D8B030D-6E8A-4147-A177-3AD203B41FA5}">
                      <a16:colId xmlns="" xmlns:a16="http://schemas.microsoft.com/office/drawing/2014/main" val="2904065857"/>
                    </a:ext>
                  </a:extLst>
                </a:gridCol>
              </a:tblGrid>
              <a:tr h="561259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None/>
                      </a:pPr>
                      <a:r>
                        <a:rPr lang="en-NZ" sz="2400" b="1" kern="1200" dirty="0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Characteristic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None/>
                      </a:pPr>
                      <a:r>
                        <a:rPr lang="en-NZ" sz="2400" b="1" kern="1200" dirty="0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Mean ± SD (n=139)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60094726"/>
                  </a:ext>
                </a:extLst>
              </a:tr>
              <a:tr h="4864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kern="1200" dirty="0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Age, years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kern="1200" dirty="0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59.3 ± 9.6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14313179"/>
                  </a:ext>
                </a:extLst>
              </a:tr>
              <a:tr h="4864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kern="1200" dirty="0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BMI, kg/m</a:t>
                      </a:r>
                      <a:r>
                        <a:rPr lang="en-NZ" sz="2000" kern="1200" baseline="30000" dirty="0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kern="1200" dirty="0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33.1 ± 6.0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7090468"/>
                  </a:ext>
                </a:extLst>
              </a:tr>
              <a:tr h="4864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kern="1200" dirty="0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Self-reported blood glucose frequency per day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000" kern="1200" dirty="0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3.6 ± 1.29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64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kern="1200" dirty="0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HbA1c, </a:t>
                      </a:r>
                      <a:r>
                        <a:rPr lang="en-NZ" sz="2000" kern="1200" dirty="0" err="1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mmol</a:t>
                      </a:r>
                      <a:r>
                        <a:rPr lang="en-NZ" sz="2000" kern="1200" dirty="0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NZ" sz="2000" kern="1200" dirty="0" err="1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mol</a:t>
                      </a:r>
                      <a:endParaRPr lang="en-NZ" sz="2000" kern="1200" dirty="0">
                        <a:solidFill>
                          <a:srgbClr val="00234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000" kern="1200" dirty="0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71.8 ± 10.5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64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kern="1200" dirty="0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Duration of diabetes, years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000" kern="1200" dirty="0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17 ± 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64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kern="1200" dirty="0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Age, years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kern="1200" dirty="0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59.3 ± 9.6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530DA941-717E-4B6F-89DB-E4803421F26E}"/>
              </a:ext>
            </a:extLst>
          </p:cNvPr>
          <p:cNvCxnSpPr/>
          <p:nvPr/>
        </p:nvCxnSpPr>
        <p:spPr>
          <a:xfrm>
            <a:off x="1350784" y="5274334"/>
            <a:ext cx="3252751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="" xmlns:a16="http://schemas.microsoft.com/office/drawing/2014/main" id="{FB03AB8C-32AE-4298-9FAA-6E4C43D7A021}"/>
              </a:ext>
            </a:extLst>
          </p:cNvPr>
          <p:cNvCxnSpPr/>
          <p:nvPr/>
        </p:nvCxnSpPr>
        <p:spPr>
          <a:xfrm>
            <a:off x="1014234" y="3102449"/>
            <a:ext cx="3252751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376B26CE-90F5-411A-AB8D-643830DF0B4C}"/>
              </a:ext>
            </a:extLst>
          </p:cNvPr>
          <p:cNvCxnSpPr/>
          <p:nvPr/>
        </p:nvCxnSpPr>
        <p:spPr>
          <a:xfrm>
            <a:off x="1014234" y="3570001"/>
            <a:ext cx="3252751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="" xmlns:a16="http://schemas.microsoft.com/office/drawing/2014/main" id="{103766EA-67FE-4488-914D-0131D8D98B79}"/>
              </a:ext>
            </a:extLst>
          </p:cNvPr>
          <p:cNvCxnSpPr/>
          <p:nvPr/>
        </p:nvCxnSpPr>
        <p:spPr>
          <a:xfrm>
            <a:off x="1014234" y="4765448"/>
            <a:ext cx="3252751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="" xmlns:a16="http://schemas.microsoft.com/office/drawing/2014/main" id="{E5A97FDF-9FB0-406C-B761-113306A68CF8}"/>
              </a:ext>
            </a:extLst>
          </p:cNvPr>
          <p:cNvCxnSpPr/>
          <p:nvPr/>
        </p:nvCxnSpPr>
        <p:spPr>
          <a:xfrm>
            <a:off x="1014234" y="4321250"/>
            <a:ext cx="3252751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="" xmlns:a16="http://schemas.microsoft.com/office/drawing/2014/main" id="{A95DA276-3644-46B1-8D2F-8A8B0E4A90F9}"/>
              </a:ext>
            </a:extLst>
          </p:cNvPr>
          <p:cNvCxnSpPr/>
          <p:nvPr/>
        </p:nvCxnSpPr>
        <p:spPr>
          <a:xfrm>
            <a:off x="1014234" y="5752729"/>
            <a:ext cx="3252751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="" xmlns:a16="http://schemas.microsoft.com/office/drawing/2014/main" id="{F7F5B6B4-527F-4F01-AD24-9713D335F9AF}"/>
              </a:ext>
            </a:extLst>
          </p:cNvPr>
          <p:cNvCxnSpPr/>
          <p:nvPr/>
        </p:nvCxnSpPr>
        <p:spPr>
          <a:xfrm>
            <a:off x="4942087" y="3102449"/>
            <a:ext cx="3252751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="" xmlns:a16="http://schemas.microsoft.com/office/drawing/2014/main" id="{6B2C4AB7-A64A-4228-AFD7-BDAB8679E54D}"/>
              </a:ext>
            </a:extLst>
          </p:cNvPr>
          <p:cNvCxnSpPr/>
          <p:nvPr/>
        </p:nvCxnSpPr>
        <p:spPr>
          <a:xfrm>
            <a:off x="4942087" y="3570001"/>
            <a:ext cx="3252751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="" xmlns:a16="http://schemas.microsoft.com/office/drawing/2014/main" id="{305C4295-B577-4511-82CD-EAEEEA900491}"/>
              </a:ext>
            </a:extLst>
          </p:cNvPr>
          <p:cNvCxnSpPr/>
          <p:nvPr/>
        </p:nvCxnSpPr>
        <p:spPr>
          <a:xfrm>
            <a:off x="4942087" y="4765448"/>
            <a:ext cx="3252751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="" xmlns:a16="http://schemas.microsoft.com/office/drawing/2014/main" id="{BD8506ED-1350-4F42-9DEF-BA3AD28E9B40}"/>
              </a:ext>
            </a:extLst>
          </p:cNvPr>
          <p:cNvCxnSpPr/>
          <p:nvPr/>
        </p:nvCxnSpPr>
        <p:spPr>
          <a:xfrm>
            <a:off x="4942087" y="4321250"/>
            <a:ext cx="3252751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="" xmlns:a16="http://schemas.microsoft.com/office/drawing/2014/main" id="{33B57B51-C58F-4282-AEC2-953E87C5357C}"/>
              </a:ext>
            </a:extLst>
          </p:cNvPr>
          <p:cNvCxnSpPr/>
          <p:nvPr/>
        </p:nvCxnSpPr>
        <p:spPr>
          <a:xfrm>
            <a:off x="4942087" y="5274334"/>
            <a:ext cx="3252751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="" xmlns:a16="http://schemas.microsoft.com/office/drawing/2014/main" id="{59F1052A-1955-40A8-8B27-A19C9EB4471E}"/>
              </a:ext>
            </a:extLst>
          </p:cNvPr>
          <p:cNvCxnSpPr/>
          <p:nvPr/>
        </p:nvCxnSpPr>
        <p:spPr>
          <a:xfrm>
            <a:off x="4942087" y="5752729"/>
            <a:ext cx="3252751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011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in hypoglycaemia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848157"/>
              </p:ext>
            </p:extLst>
          </p:nvPr>
        </p:nvGraphicFramePr>
        <p:xfrm>
          <a:off x="420688" y="1981200"/>
          <a:ext cx="8351837" cy="435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 Placeholder 19">
            <a:extLst>
              <a:ext uri="{FF2B5EF4-FFF2-40B4-BE49-F238E27FC236}">
                <a16:creationId xmlns="" xmlns:a16="http://schemas.microsoft.com/office/drawing/2014/main" id="{D70B2D54-0BCB-4243-86DA-3EA5384A20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*p&lt;0.05 vs baseline; **p&lt;0.001 vs baseline</a:t>
            </a:r>
          </a:p>
          <a:p>
            <a:r>
              <a:rPr lang="en-NZ" dirty="0" err="1"/>
              <a:t>Haak</a:t>
            </a:r>
            <a:r>
              <a:rPr lang="en-NZ" dirty="0"/>
              <a:t> T, et al. </a:t>
            </a:r>
            <a:r>
              <a:rPr lang="en-NZ" i="1" dirty="0"/>
              <a:t>Diabetes </a:t>
            </a:r>
            <a:r>
              <a:rPr lang="en-NZ" i="1" dirty="0" err="1"/>
              <a:t>Ther</a:t>
            </a:r>
            <a:r>
              <a:rPr lang="en-NZ" i="1" dirty="0"/>
              <a:t>. </a:t>
            </a:r>
            <a:r>
              <a:rPr lang="en-NZ" dirty="0"/>
              <a:t>2017;8:573–586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84103" y="5074201"/>
            <a:ext cx="2182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Glucose &lt;3.9 </a:t>
            </a:r>
            <a:r>
              <a:rPr lang="en-US" sz="1400" dirty="0" err="1"/>
              <a:t>mmol</a:t>
            </a:r>
            <a:r>
              <a:rPr lang="en-US" sz="1400" dirty="0"/>
              <a:t>/L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357026" y="5460599"/>
            <a:ext cx="21091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57026" y="5473626"/>
            <a:ext cx="863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Over 24 hours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88759" y="5473626"/>
            <a:ext cx="977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Over night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20902" y="5074201"/>
            <a:ext cx="22801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Glucose &lt;3.1 </a:t>
            </a:r>
            <a:r>
              <a:rPr lang="en-US" sz="1400" dirty="0" err="1"/>
              <a:t>mmol</a:t>
            </a:r>
            <a:r>
              <a:rPr lang="en-US" sz="1400" dirty="0"/>
              <a:t>/L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694439" y="5460599"/>
            <a:ext cx="211093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79896" y="5473626"/>
            <a:ext cx="863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Over 24 hours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57515" y="5473626"/>
            <a:ext cx="1043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Over night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24717" y="5074201"/>
            <a:ext cx="1841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Glucose &lt;2.5 </a:t>
            </a:r>
            <a:r>
              <a:rPr lang="en-US" sz="1400" dirty="0" err="1"/>
              <a:t>mmol</a:t>
            </a:r>
            <a:r>
              <a:rPr lang="en-US" sz="1400" dirty="0"/>
              <a:t>/L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6212272" y="5460599"/>
            <a:ext cx="222326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75861" y="5473626"/>
            <a:ext cx="863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Over 24 hours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23905" y="5473626"/>
            <a:ext cx="10960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Over night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69857" y="4601139"/>
            <a:ext cx="276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00" dirty="0"/>
              <a:t>*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=""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533400" y="6081217"/>
            <a:ext cx="6068736" cy="6381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NZ" sz="1400" dirty="0"/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57933D76-AC4E-426A-A363-41F351407843}"/>
              </a:ext>
            </a:extLst>
          </p:cNvPr>
          <p:cNvSpPr txBox="1"/>
          <p:nvPr/>
        </p:nvSpPr>
        <p:spPr>
          <a:xfrm rot="16200000">
            <a:off x="-1035308" y="3420061"/>
            <a:ext cx="2768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Hours</a:t>
            </a:r>
          </a:p>
        </p:txBody>
      </p:sp>
    </p:spTree>
    <p:extLst>
      <p:ext uri="{BB962C8B-B14F-4D97-AF65-F5344CB8AC3E}">
        <p14:creationId xmlns:p14="http://schemas.microsoft.com/office/powerpoint/2010/main" val="622900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in </a:t>
            </a:r>
            <a:r>
              <a:rPr lang="en-US" dirty="0" err="1"/>
              <a:t>hyperglycaemia</a:t>
            </a:r>
            <a:endParaRPr lang="en-US" dirty="0"/>
          </a:p>
        </p:txBody>
      </p:sp>
      <p:graphicFrame>
        <p:nvGraphicFramePr>
          <p:cNvPr id="30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558799"/>
              </p:ext>
            </p:extLst>
          </p:nvPr>
        </p:nvGraphicFramePr>
        <p:xfrm>
          <a:off x="420688" y="1981200"/>
          <a:ext cx="8351837" cy="435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571A0F6A-407D-49CA-B6A5-849F0AEA92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 err="1"/>
              <a:t>Haak</a:t>
            </a:r>
            <a:r>
              <a:rPr lang="en-NZ" dirty="0"/>
              <a:t> T, et al. </a:t>
            </a:r>
            <a:r>
              <a:rPr lang="en-NZ" i="1" dirty="0"/>
              <a:t>Diabetes </a:t>
            </a:r>
            <a:r>
              <a:rPr lang="en-NZ" i="1" dirty="0" err="1"/>
              <a:t>Ther</a:t>
            </a:r>
            <a:r>
              <a:rPr lang="en-NZ" i="1" dirty="0"/>
              <a:t>. </a:t>
            </a:r>
            <a:r>
              <a:rPr lang="en-NZ" dirty="0"/>
              <a:t>2017;8:573–586</a:t>
            </a:r>
          </a:p>
        </p:txBody>
      </p:sp>
      <p:sp>
        <p:nvSpPr>
          <p:cNvPr id="31" name="TextBox 30"/>
          <p:cNvSpPr txBox="1"/>
          <p:nvPr/>
        </p:nvSpPr>
        <p:spPr>
          <a:xfrm rot="16200000">
            <a:off x="-1035308" y="3420061"/>
            <a:ext cx="2768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Hours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533400" y="6407149"/>
            <a:ext cx="3613150" cy="33655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18415290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THUMBNAIL_REFRESH" val="1"/>
</p:tagLst>
</file>

<file path=ppt/theme/theme1.xml><?xml version="1.0" encoding="utf-8"?>
<a:theme xmlns:a="http://schemas.openxmlformats.org/drawingml/2006/main" name="Divider Pa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1155</TotalTime>
  <Words>747</Words>
  <Application>Microsoft Office PowerPoint</Application>
  <PresentationFormat>On-screen Show (4:3)</PresentationFormat>
  <Paragraphs>131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Divider Page</vt:lpstr>
      <vt:lpstr>Custom Design</vt:lpstr>
      <vt:lpstr>Use of flash glucose-sensing technology for  12 months as a replacement for blood glucose monitoring in insulin-treated type 2 diabetes</vt:lpstr>
      <vt:lpstr>Introduction</vt:lpstr>
      <vt:lpstr>FreeStyle Libre™ Flash Glucose Monitoring System</vt:lpstr>
      <vt:lpstr>Study design</vt:lpstr>
      <vt:lpstr>Outcomes</vt:lpstr>
      <vt:lpstr>Participants</vt:lpstr>
      <vt:lpstr>Baseline characteristics</vt:lpstr>
      <vt:lpstr>Time in hypoglycaemia</vt:lpstr>
      <vt:lpstr>Time in hyperglycaemia</vt:lpstr>
      <vt:lpstr>Other secondary endpoints  </vt:lpstr>
      <vt:lpstr>Other secondary endpoints  </vt:lpstr>
      <vt:lpstr>Adverse events 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Gleaves</dc:creator>
  <cp:lastModifiedBy>Lee</cp:lastModifiedBy>
  <cp:revision>291</cp:revision>
  <dcterms:created xsi:type="dcterms:W3CDTF">2016-11-21T18:43:11Z</dcterms:created>
  <dcterms:modified xsi:type="dcterms:W3CDTF">2018-06-18T12:17:35Z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niqueId">
    <vt:lpwstr>77868</vt:lpwstr>
  </property>
  <property fmtid="{D5CDD505-2E9C-101B-9397-08002B2CF9AE}" pid="3" name="Offisync_ServerID">
    <vt:lpwstr>0d673023-5242-4d13-a9d7-ca41728b752d</vt:lpwstr>
  </property>
  <property fmtid="{D5CDD505-2E9C-101B-9397-08002B2CF9AE}" pid="4" name="Offisync_UpdateToken">
    <vt:lpwstr>1</vt:lpwstr>
  </property>
  <property fmtid="{D5CDD505-2E9C-101B-9397-08002B2CF9AE}" pid="5" name="Jive_VersionGuid">
    <vt:lpwstr>444bfaab-f890-4d63-ad56-3876fa741993</vt:lpwstr>
  </property>
  <property fmtid="{D5CDD505-2E9C-101B-9397-08002B2CF9AE}" pid="6" name="Offisync_ProviderInitializationData">
    <vt:lpwstr>https://hive.springernature.com</vt:lpwstr>
  </property>
  <property fmtid="{D5CDD505-2E9C-101B-9397-08002B2CF9AE}" pid="7" name="Jive_LatestUserAccountName">
    <vt:lpwstr>raul.martinez@springer.com</vt:lpwstr>
  </property>
  <property fmtid="{D5CDD505-2E9C-101B-9397-08002B2CF9AE}" pid="8" name="Jive_ModifiedButNotPublished">
    <vt:lpwstr>True</vt:lpwstr>
  </property>
  <property fmtid="{D5CDD505-2E9C-101B-9397-08002B2CF9AE}" pid="9" name="ArticulateGUID">
    <vt:lpwstr>867E75CB-BC36-4A20-BD83-5284F9271870</vt:lpwstr>
  </property>
  <property fmtid="{D5CDD505-2E9C-101B-9397-08002B2CF9AE}" pid="10" name="ArticulatePath">
    <vt:lpwstr>20180615_ABBGBIE101598_Haak 2017_V05_KR(typeset)</vt:lpwstr>
  </property>
</Properties>
</file>