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howSpecialPlsOnTitleSld="0" saveSubsetFonts="1" autoCompressPictures="0">
  <p:sldMasterIdLst>
    <p:sldMasterId id="2147483662" r:id="rId1"/>
    <p:sldMasterId id="2147483674" r:id="rId2"/>
  </p:sldMasterIdLst>
  <p:notesMasterIdLst>
    <p:notesMasterId r:id="rId16"/>
  </p:notesMasterIdLst>
  <p:sldIdLst>
    <p:sldId id="287" r:id="rId3"/>
    <p:sldId id="288" r:id="rId4"/>
    <p:sldId id="289" r:id="rId5"/>
    <p:sldId id="30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732" userDrawn="1">
          <p15:clr>
            <a:srgbClr val="A4A3A4"/>
          </p15:clr>
        </p15:guide>
        <p15:guide id="3" orient="horz" pos="1616" userDrawn="1">
          <p15:clr>
            <a:srgbClr val="A4A3A4"/>
          </p15:clr>
        </p15:guide>
        <p15:guide id="4" pos="978" userDrawn="1">
          <p15:clr>
            <a:srgbClr val="A4A3A4"/>
          </p15:clr>
        </p15:guide>
        <p15:guide id="5" pos="5329" userDrawn="1">
          <p15:clr>
            <a:srgbClr val="A4A3A4"/>
          </p15:clr>
        </p15:guide>
        <p15:guide id="6" pos="1534" userDrawn="1">
          <p15:clr>
            <a:srgbClr val="A4A3A4"/>
          </p15:clr>
        </p15:guide>
        <p15:guide id="7" pos="2132" userDrawn="1">
          <p15:clr>
            <a:srgbClr val="A4A3A4"/>
          </p15:clr>
        </p15:guide>
        <p15:guide id="8" pos="3330" userDrawn="1">
          <p15:clr>
            <a:srgbClr val="A4A3A4"/>
          </p15:clr>
        </p15:guide>
        <p15:guide id="9" pos="3711" userDrawn="1">
          <p15:clr>
            <a:srgbClr val="A4A3A4"/>
          </p15:clr>
        </p15:guide>
        <p15:guide id="10" pos="439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lett, Iain" initials="BI" lastIdx="6" clrIdx="0"/>
  <p:cmAuthor id="1" name="Cartmale, Amanda J" initials="CAJ" lastIdx="7" clrIdx="1"/>
  <p:cmAuthor id="2" name="Heather Pryor" initials="HP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E9"/>
    <a:srgbClr val="C7D301"/>
    <a:srgbClr val="DAE3F3"/>
    <a:srgbClr val="EE7202"/>
    <a:srgbClr val="E3AFD1"/>
    <a:srgbClr val="65C1BE"/>
    <a:srgbClr val="002344"/>
    <a:srgbClr val="92A0B0"/>
    <a:srgbClr val="9DA1A6"/>
    <a:srgbClr val="65C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4" autoAdjust="0"/>
    <p:restoredTop sz="91521" autoAdjust="0"/>
  </p:normalViewPr>
  <p:slideViewPr>
    <p:cSldViewPr snapToGrid="0" snapToObjects="1">
      <p:cViewPr>
        <p:scale>
          <a:sx n="80" d="100"/>
          <a:sy n="80" d="100"/>
        </p:scale>
        <p:origin x="-1716" y="-834"/>
      </p:cViewPr>
      <p:guideLst>
        <p:guide orient="horz" pos="2160"/>
        <p:guide orient="horz" pos="1616"/>
        <p:guide pos="2732"/>
        <p:guide pos="978"/>
        <p:guide pos="5329"/>
        <p:guide pos="1534"/>
        <p:guide pos="2132"/>
        <p:guide pos="3330"/>
        <p:guide pos="3711"/>
        <p:guide pos="4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76E-2"/>
          <c:y val="0"/>
          <c:w val="0.93380081865215248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2B-4611-B5F2-104618A030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2B-4611-B5F2-104618A03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736192"/>
        <c:axId val="230953344"/>
      </c:barChart>
      <c:catAx>
        <c:axId val="22773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0953344"/>
        <c:crosses val="autoZero"/>
        <c:auto val="1"/>
        <c:lblAlgn val="ctr"/>
        <c:lblOffset val="100"/>
        <c:noMultiLvlLbl val="0"/>
      </c:catAx>
      <c:valAx>
        <c:axId val="2309533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2773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76E-2"/>
          <c:y val="0"/>
          <c:w val="0.93380081865215248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33-4CAF-B902-F1CF0A0FD9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33-4CAF-B902-F1CF0A0FD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981824"/>
        <c:axId val="233983360"/>
      </c:barChart>
      <c:catAx>
        <c:axId val="233981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3983360"/>
        <c:crosses val="autoZero"/>
        <c:auto val="1"/>
        <c:lblAlgn val="ctr"/>
        <c:lblOffset val="100"/>
        <c:noMultiLvlLbl val="0"/>
      </c:catAx>
      <c:valAx>
        <c:axId val="2339833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3398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67480695347868E-2"/>
          <c:y val="5.0012886429814003E-2"/>
          <c:w val="0.90821915376519968"/>
          <c:h val="0.75318969048534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Intervention - Baseline</c:v>
                </c:pt>
              </c:strCache>
            </c:strRef>
          </c:tx>
          <c:spPr>
            <a:solidFill>
              <a:srgbClr val="00ACE9"/>
            </a:solidFill>
          </c:spPr>
          <c:invertIfNegative val="0"/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1.85</c:v>
                </c:pt>
                <c:pt idx="1">
                  <c:v>3.38</c:v>
                </c:pt>
                <c:pt idx="2">
                  <c:v>1.32</c:v>
                </c:pt>
                <c:pt idx="3">
                  <c:v>1.59</c:v>
                </c:pt>
                <c:pt idx="4">
                  <c:v>0.62</c:v>
                </c:pt>
                <c:pt idx="5">
                  <c:v>0.85</c:v>
                </c:pt>
                <c:pt idx="6">
                  <c:v>0.36</c:v>
                </c:pt>
                <c:pt idx="7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A3-4722-B0CA-2B19669FCC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Intervention - Study end</c:v>
                </c:pt>
              </c:strCache>
            </c:strRef>
          </c:tx>
          <c:spPr>
            <a:solidFill>
              <a:srgbClr val="E3AFD1"/>
            </a:solidFill>
          </c:spPr>
          <c:invertIfNegative val="0"/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1.67</c:v>
                </c:pt>
                <c:pt idx="1">
                  <c:v>2.0299999999999998</c:v>
                </c:pt>
                <c:pt idx="2">
                  <c:v>0.68</c:v>
                </c:pt>
                <c:pt idx="3">
                  <c:v>0.8</c:v>
                </c:pt>
                <c:pt idx="4">
                  <c:v>0.31</c:v>
                </c:pt>
                <c:pt idx="5">
                  <c:v>0.38</c:v>
                </c:pt>
                <c:pt idx="6">
                  <c:v>0.15</c:v>
                </c:pt>
                <c:pt idx="7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A3-4722-B0CA-2B19669FCC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Control - Baseline</c:v>
                </c:pt>
              </c:strCache>
            </c:strRef>
          </c:tx>
          <c:spPr>
            <a:solidFill>
              <a:srgbClr val="EE7202"/>
            </a:solidFill>
          </c:spPr>
          <c:invertIfNegative val="0"/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1.91</c:v>
                </c:pt>
                <c:pt idx="1">
                  <c:v>3.44</c:v>
                </c:pt>
                <c:pt idx="2">
                  <c:v>1.48</c:v>
                </c:pt>
                <c:pt idx="3">
                  <c:v>1.77</c:v>
                </c:pt>
                <c:pt idx="4">
                  <c:v>0.75</c:v>
                </c:pt>
                <c:pt idx="5">
                  <c:v>1.04</c:v>
                </c:pt>
                <c:pt idx="6">
                  <c:v>0.48</c:v>
                </c:pt>
                <c:pt idx="7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A3-4722-B0CA-2B19669FCC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Control - Study end</c:v>
                </c:pt>
              </c:strCache>
            </c:strRef>
          </c:tx>
          <c:spPr>
            <a:solidFill>
              <a:srgbClr val="C7D301"/>
            </a:solidFill>
          </c:spPr>
          <c:invertIfNegative val="0"/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2.06</c:v>
                </c:pt>
                <c:pt idx="1">
                  <c:v>3.27</c:v>
                </c:pt>
                <c:pt idx="2">
                  <c:v>1.23</c:v>
                </c:pt>
                <c:pt idx="3">
                  <c:v>1.65</c:v>
                </c:pt>
                <c:pt idx="4">
                  <c:v>0.66</c:v>
                </c:pt>
                <c:pt idx="5">
                  <c:v>0.96</c:v>
                </c:pt>
                <c:pt idx="6">
                  <c:v>0.43</c:v>
                </c:pt>
                <c:pt idx="7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A3-4722-B0CA-2B19669FC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648896"/>
        <c:axId val="235650432"/>
      </c:barChart>
      <c:catAx>
        <c:axId val="23564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650432"/>
        <c:crosses val="autoZero"/>
        <c:auto val="1"/>
        <c:lblAlgn val="ctr"/>
        <c:lblOffset val="100"/>
        <c:noMultiLvlLbl val="0"/>
      </c:catAx>
      <c:valAx>
        <c:axId val="235650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6488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65764725247428446"/>
          <c:y val="3.6464321337317911E-2"/>
          <c:w val="0.30652217503598822"/>
          <c:h val="0.2713153306193834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67480695347868E-2"/>
          <c:y val="5.0012886429814003E-2"/>
          <c:w val="0.90821915376519968"/>
          <c:h val="0.75318969048534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Intervention - Baseline</c:v>
                </c:pt>
              </c:strCache>
            </c:strRef>
          </c:tx>
          <c:spPr>
            <a:solidFill>
              <a:srgbClr val="00ACE9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1.81</c:v>
                </c:pt>
                <c:pt idx="1">
                  <c:v>0.47</c:v>
                </c:pt>
                <c:pt idx="2">
                  <c:v>0.96</c:v>
                </c:pt>
                <c:pt idx="3">
                  <c:v>0.34</c:v>
                </c:pt>
                <c:pt idx="4">
                  <c:v>0.56000000000000005</c:v>
                </c:pt>
                <c:pt idx="5">
                  <c:v>0.23</c:v>
                </c:pt>
                <c:pt idx="6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34-453A-9872-90B44F56DA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Intervention - Study end</c:v>
                </c:pt>
              </c:strCache>
            </c:strRef>
          </c:tx>
          <c:spPr>
            <a:solidFill>
              <a:srgbClr val="E3AFD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1.32</c:v>
                </c:pt>
                <c:pt idx="1">
                  <c:v>0.27</c:v>
                </c:pt>
                <c:pt idx="2">
                  <c:v>0.56000000000000005</c:v>
                </c:pt>
                <c:pt idx="3">
                  <c:v>0.19</c:v>
                </c:pt>
                <c:pt idx="4">
                  <c:v>0.28999999999999998</c:v>
                </c:pt>
                <c:pt idx="5">
                  <c:v>0.11</c:v>
                </c:pt>
                <c:pt idx="6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34-453A-9872-90B44F56DA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Control - Baseline</c:v>
                </c:pt>
              </c:strCache>
            </c:strRef>
          </c:tx>
          <c:spPr>
            <a:solidFill>
              <a:srgbClr val="EE7202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1.67</c:v>
                </c:pt>
                <c:pt idx="1">
                  <c:v>0.46</c:v>
                </c:pt>
                <c:pt idx="2">
                  <c:v>0.92</c:v>
                </c:pt>
                <c:pt idx="3">
                  <c:v>0.36</c:v>
                </c:pt>
                <c:pt idx="4">
                  <c:v>0.59</c:v>
                </c:pt>
                <c:pt idx="5">
                  <c:v>0.27</c:v>
                </c:pt>
                <c:pt idx="6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34-453A-9872-90B44F56DA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Control - Study end</c:v>
                </c:pt>
              </c:strCache>
            </c:strRef>
          </c:tx>
          <c:spPr>
            <a:solidFill>
              <a:srgbClr val="C7D30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1.69</c:v>
                </c:pt>
                <c:pt idx="1">
                  <c:v>0.4</c:v>
                </c:pt>
                <c:pt idx="2">
                  <c:v>0.92</c:v>
                </c:pt>
                <c:pt idx="3">
                  <c:v>0.3</c:v>
                </c:pt>
                <c:pt idx="4">
                  <c:v>0.56000000000000005</c:v>
                </c:pt>
                <c:pt idx="5">
                  <c:v>0.21</c:v>
                </c:pt>
                <c:pt idx="6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434-453A-9872-90B44F56D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845888"/>
        <c:axId val="235851776"/>
      </c:barChart>
      <c:catAx>
        <c:axId val="23584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851776"/>
        <c:crosses val="autoZero"/>
        <c:auto val="1"/>
        <c:lblAlgn val="ctr"/>
        <c:lblOffset val="100"/>
        <c:noMultiLvlLbl val="0"/>
      </c:catAx>
      <c:valAx>
        <c:axId val="23585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845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65916758694786859"/>
          <c:y val="3.6464321337317911E-2"/>
          <c:w val="0.30500184056240404"/>
          <c:h val="0.2713153306193834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5F01-565C-F84C-954B-12DCBD5F17A2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B42E-6695-4941-9073-2122C0795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9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was a 38% reduction in time in hypoglycaemia in the intervention group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10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Time below all hypoglycaemic thresholds as</a:t>
            </a:r>
            <a:r>
              <a:rPr lang="en-NZ" baseline="0" dirty="0"/>
              <a:t> well as t</a:t>
            </a:r>
            <a:r>
              <a:rPr lang="en-NZ" dirty="0"/>
              <a:t>ime spent in hyperglycaemia were significantly improved in the intervention group compared with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9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Number of hypoglycaemic</a:t>
            </a:r>
            <a:r>
              <a:rPr lang="en-NZ" baseline="0" dirty="0"/>
              <a:t> </a:t>
            </a:r>
            <a:r>
              <a:rPr lang="en-NZ" dirty="0"/>
              <a:t>episodes were significantly improved in the intervention group compared with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73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3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130300"/>
            <a:ext cx="8353425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8" y="2578101"/>
            <a:ext cx="8353424" cy="33702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002344"/>
                </a:solidFill>
              </a:defRPr>
            </a:lvl1pPr>
            <a:lvl2pPr>
              <a:defRPr>
                <a:solidFill>
                  <a:srgbClr val="002344"/>
                </a:solidFill>
              </a:defRPr>
            </a:lvl2pPr>
            <a:lvl3pPr>
              <a:defRPr>
                <a:solidFill>
                  <a:srgbClr val="002344"/>
                </a:solidFill>
              </a:defRPr>
            </a:lvl3pPr>
            <a:lvl4pPr>
              <a:defRPr>
                <a:solidFill>
                  <a:srgbClr val="002344"/>
                </a:solidFill>
              </a:defRPr>
            </a:lvl4pPr>
            <a:lvl5pPr>
              <a:defRPr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="" xmlns:a16="http://schemas.microsoft.com/office/drawing/2014/main" id="{C11DD6C7-392E-4CB1-B99D-CA3D47AE78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50564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  <p15:guide id="3" orient="horz" pos="7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122363"/>
            <a:ext cx="8353425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3602038"/>
            <a:ext cx="835342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34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293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20FD5946-DF4B-4039-BC74-15D1804F05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046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1130300"/>
            <a:ext cx="8353425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8" y="2578101"/>
            <a:ext cx="8353424" cy="33702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002344"/>
                </a:solidFill>
              </a:defRPr>
            </a:lvl1pPr>
            <a:lvl2pPr>
              <a:defRPr>
                <a:solidFill>
                  <a:srgbClr val="002344"/>
                </a:solidFill>
              </a:defRPr>
            </a:lvl2pPr>
            <a:lvl3pPr>
              <a:defRPr>
                <a:solidFill>
                  <a:srgbClr val="002344"/>
                </a:solidFill>
              </a:defRPr>
            </a:lvl3pPr>
            <a:lvl4pPr>
              <a:defRPr>
                <a:solidFill>
                  <a:srgbClr val="002344"/>
                </a:solidFill>
              </a:defRPr>
            </a:lvl4pPr>
            <a:lvl5pPr>
              <a:defRPr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="" xmlns:a16="http://schemas.microsoft.com/office/drawing/2014/main" id="{C11DD6C7-392E-4CB1-B99D-CA3D47AE78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81946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  <p15:guide id="3" orient="horz" pos="70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2C33C2DF-C1F5-46C0-88C7-156F714E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130300"/>
            <a:ext cx="8353425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="" xmlns:a16="http://schemas.microsoft.com/office/drawing/2014/main" id="{018B8E51-5C6B-4CE6-B27C-8E66A59354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14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8101"/>
            <a:ext cx="7886700" cy="3111500"/>
          </a:xfrm>
          <a:prstGeom prst="rect">
            <a:avLst/>
          </a:prstGeom>
        </p:spPr>
        <p:txBody>
          <a:bodyPr anchor="t"/>
          <a:lstStyle>
            <a:lvl1pPr algn="ctr"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401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="" xmlns:a16="http://schemas.microsoft.com/office/drawing/2014/main" id="{C365F3DA-3C4A-490E-8C19-68D7054B13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7" y="2828925"/>
            <a:ext cx="4067175" cy="31448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  <a:lvl2pPr>
              <a:defRPr>
                <a:solidFill>
                  <a:srgbClr val="002344"/>
                </a:solidFill>
              </a:defRPr>
            </a:lvl2pPr>
            <a:lvl3pPr>
              <a:defRPr>
                <a:solidFill>
                  <a:srgbClr val="002344"/>
                </a:solidFill>
              </a:defRPr>
            </a:lvl3pPr>
            <a:lvl4pPr>
              <a:defRPr>
                <a:solidFill>
                  <a:srgbClr val="002344"/>
                </a:solidFill>
              </a:defRPr>
            </a:lvl4pPr>
            <a:lvl5pPr>
              <a:defRPr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524" y="2828925"/>
            <a:ext cx="4067175" cy="31448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  <a:lvl2pPr>
              <a:defRPr>
                <a:solidFill>
                  <a:srgbClr val="002344"/>
                </a:solidFill>
              </a:defRPr>
            </a:lvl2pPr>
            <a:lvl3pPr>
              <a:defRPr>
                <a:solidFill>
                  <a:srgbClr val="002344"/>
                </a:solidFill>
              </a:defRPr>
            </a:lvl3pPr>
            <a:lvl4pPr>
              <a:defRPr>
                <a:solidFill>
                  <a:srgbClr val="002344"/>
                </a:solidFill>
              </a:defRPr>
            </a:lvl4pPr>
            <a:lvl5pPr>
              <a:defRPr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2C33C2DF-C1F5-46C0-88C7-156F714E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130300"/>
            <a:ext cx="8353425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="" xmlns:a16="http://schemas.microsoft.com/office/drawing/2014/main" id="{018B8E51-5C6B-4CE6-B27C-8E66A59354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5288" y="2574925"/>
            <a:ext cx="4047243" cy="82391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0234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3408362"/>
            <a:ext cx="4047243" cy="26114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344"/>
                </a:solidFill>
              </a:defRPr>
            </a:lvl1pPr>
            <a:lvl2pPr>
              <a:defRPr sz="2000">
                <a:solidFill>
                  <a:srgbClr val="002344"/>
                </a:solidFill>
              </a:defRPr>
            </a:lvl2pPr>
            <a:lvl3pPr>
              <a:defRPr sz="1800">
                <a:solidFill>
                  <a:srgbClr val="002344"/>
                </a:solidFill>
              </a:defRPr>
            </a:lvl3pPr>
            <a:lvl4pPr>
              <a:defRPr sz="1600">
                <a:solidFill>
                  <a:srgbClr val="002344"/>
                </a:solidFill>
              </a:defRPr>
            </a:lvl4pPr>
            <a:lvl5pPr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81524" y="2574925"/>
            <a:ext cx="4067173" cy="82391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0234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1524" y="3408362"/>
            <a:ext cx="4067173" cy="26114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344"/>
                </a:solidFill>
              </a:defRPr>
            </a:lvl1pPr>
            <a:lvl2pPr>
              <a:defRPr sz="2000">
                <a:solidFill>
                  <a:srgbClr val="002344"/>
                </a:solidFill>
              </a:defRPr>
            </a:lvl2pPr>
            <a:lvl3pPr>
              <a:defRPr sz="1800">
                <a:solidFill>
                  <a:srgbClr val="002344"/>
                </a:solidFill>
              </a:defRPr>
            </a:lvl3pPr>
            <a:lvl4pPr>
              <a:defRPr sz="1600">
                <a:solidFill>
                  <a:srgbClr val="002344"/>
                </a:solidFill>
              </a:defRPr>
            </a:lvl4pPr>
            <a:lvl5pPr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2351DDD9-0385-4A8D-B156-B82A110E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130300"/>
            <a:ext cx="8353425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="" xmlns:a16="http://schemas.microsoft.com/office/drawing/2014/main" id="{6285BF05-0B5F-4387-AAD5-79B0881B6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2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C009E213-B1E6-4FB2-91C9-C801E859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130300"/>
            <a:ext cx="8353425" cy="4918075"/>
          </a:xfrm>
          <a:prstGeom prst="rect">
            <a:avLst/>
          </a:prstGeom>
        </p:spPr>
        <p:txBody>
          <a:bodyPr anchor="t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3352699C-CC01-4050-A297-1A7758D7DE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43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id="{9FCD41DD-FD28-4525-96FE-6565BDEB11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9" y="6080126"/>
            <a:ext cx="4176712" cy="68103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80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lancrutchley/Desktop/PPT%20Links/ppt-bubbles-white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r:link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16" y="0"/>
            <a:ext cx="5129783" cy="52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957261"/>
            <a:ext cx="9144000" cy="0"/>
          </a:xfrm>
          <a:prstGeom prst="line">
            <a:avLst/>
          </a:prstGeom>
          <a:ln w="22225">
            <a:solidFill>
              <a:srgbClr val="9DA1A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176211"/>
            <a:ext cx="2866037" cy="626540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="" xmlns:a16="http://schemas.microsoft.com/office/drawing/2014/main" id="{1C16091B-367F-4F94-BFFE-3DB8765BA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125538"/>
            <a:ext cx="8353425" cy="1331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CA48E57A-F6A6-4FE0-B0C7-87B9AB53F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7" y="2565400"/>
            <a:ext cx="8353425" cy="3482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45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4201" userDrawn="1">
          <p15:clr>
            <a:srgbClr val="F26B43"/>
          </p15:clr>
        </p15:guide>
        <p15:guide id="2" pos="249" userDrawn="1">
          <p15:clr>
            <a:srgbClr val="F26B43"/>
          </p15:clr>
        </p15:guide>
        <p15:guide id="3" orient="horz" pos="1071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orient="horz" pos="1616" userDrawn="1">
          <p15:clr>
            <a:srgbClr val="F26B43"/>
          </p15:clr>
        </p15:guide>
        <p15:guide id="7" orient="horz" pos="709" userDrawn="1">
          <p15:clr>
            <a:srgbClr val="F26B43"/>
          </p15:clr>
        </p15:guide>
        <p15:guide id="8" orient="horz" pos="15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1CBA3-1F41-4311-AF38-4A36DD95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dirty="0"/>
              <a:t>Novel glucose-sensing technology and hypoglycaemia in type 1 diabetes: a multicentre, non-masked, randomised controlled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/>
              <a:t>Bolinder J, et al. </a:t>
            </a:r>
            <a:r>
              <a:rPr lang="en-NZ" i="1"/>
              <a:t>Lancet. </a:t>
            </a:r>
            <a:r>
              <a:rPr lang="en-NZ"/>
              <a:t>2016;388(10057):2254-2263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57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692A0-673C-40EC-9EB7-3FDD855B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Other secondary glucose endpoint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E7DC28-0ECA-4F1B-9577-8B591BD4F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 dirty="0"/>
              <a:t>At 6 months, there was no difference in HbA1c between groups (p=0.9556)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NZ" sz="2000" dirty="0"/>
              <a:t>Significant between-group differences at 6 months was observed in: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NZ" sz="1800" dirty="0"/>
              <a:t>MAGE (p=0.0055)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NZ" sz="1800" dirty="0"/>
              <a:t>LGBE (p&lt;0.0001)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NZ" sz="1800" dirty="0"/>
              <a:t>LGBI (p&lt;0.0001)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NZ" sz="1800" dirty="0"/>
              <a:t>BGRI (p=0.0004)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NZ" sz="1800" dirty="0"/>
              <a:t>CONGA (2h - p&lt;0.0001; 4h - p=0.0004)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2F0B1202-32C9-4732-98A2-99E364E0E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6080126"/>
            <a:ext cx="8062911" cy="681037"/>
          </a:xfrm>
        </p:spPr>
        <p:txBody>
          <a:bodyPr/>
          <a:lstStyle/>
          <a:p>
            <a:r>
              <a:rPr lang="en-NZ" dirty="0"/>
              <a:t>BGRI, Blood glucose risk index ; CONGA, Continuous overall net glycaemic action; LBGE, Low blood glucose excursions ; LBGI, Low blood glucose index ; MAGE, Mean amplitude of glycaemic excursions; </a:t>
            </a:r>
          </a:p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</a:t>
            </a:r>
            <a:r>
              <a:rPr lang="en-NZ" dirty="0"/>
              <a:t>. 2016;388(10057):2254-2263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26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D03770-A618-4294-95FC-0FA4930D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Patient satisfaction and QoL	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2E86CB-7005-4C5A-9B32-EF5A12688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Patient satisfaction with treatment was significantly improved in the intervention group (p&lt;0.0001)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Total treatment satisfaction and perceived frequency of hyperglycaemia were also significantly improved in the intervention group (both p&lt;0.0001)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No significant difference in the diabetes quality of life score was observed between treatment groups in the full analysis set (p=0.0524)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en-NZ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en-NZ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D82F6784-2616-44C4-A381-DBDF081964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</a:t>
            </a:r>
            <a:r>
              <a:rPr lang="en-NZ" dirty="0"/>
              <a:t>. 2016;388(10057):2254-2263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40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68F35A-8CC8-4FBD-A1B3-783EA006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Adverse events	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2D0FA0-7136-42F0-8624-690EE1649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 dirty="0"/>
              <a:t>In total 276 AEs were reported by 124 participants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 dirty="0"/>
              <a:t>10 SAEs occurred; 5 in each treatment group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 dirty="0"/>
              <a:t>Severe hypoglycaemia-related AEs </a:t>
            </a:r>
            <a:r>
              <a:rPr lang="en-GB" sz="2000" dirty="0"/>
              <a:t>(requiring hospitalisation or third-party intervention) were reported for </a:t>
            </a:r>
            <a:r>
              <a:rPr lang="en-NZ" sz="2000" dirty="0"/>
              <a:t>two intervention (n=2 AEs) and three control group participants (n=4 AEs)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 dirty="0"/>
              <a:t>No serious AE was considered related to the device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13 AEs related to sensor wear occurred in </a:t>
            </a:r>
            <a:r>
              <a:rPr lang="en-GB" sz="2000"/>
              <a:t>10 </a:t>
            </a:r>
            <a:r>
              <a:rPr lang="en-GB" sz="2000" smtClean="0"/>
              <a:t>intervention </a:t>
            </a:r>
            <a:r>
              <a:rPr lang="en-GB" sz="2000" dirty="0"/>
              <a:t>participants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807C2647-60B8-4824-9C3B-22371E1B4D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/>
              <a:t>AEs, adverse events; SAEs, serious adverse events</a:t>
            </a:r>
          </a:p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Lancet. </a:t>
            </a:r>
            <a:r>
              <a:rPr lang="en-NZ" dirty="0"/>
              <a:t>2016;388(10057):2254-2263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599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103455-4AF2-4DE6-8039-B4E50D9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Conclusion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7678BF-02EC-4DB5-9A38-01D6CBD4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/>
              <a:t>The use of the flash sensor-based glucose technology was associated with clinically relevant reductions in time and incidence of hypoglycaemia in adult participants with well controlled type 1 diabetes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/>
              <a:t>This study demonstrated that the sensor is a safe replacement for self-monitoring of blood glucose, with no deterioration in HbA1c levels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NZ" sz="2000"/>
              <a:t>The sensor was highly accepted and holds great promise as an effective alternative to conventional self-monitoring of blood glucose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NZ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3F9970-36CA-4B72-8AEA-EA794E2176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/>
              <a:t>Bolinder J, et al. </a:t>
            </a:r>
            <a:r>
              <a:rPr lang="en-NZ" i="1"/>
              <a:t>Lancet. </a:t>
            </a:r>
            <a:r>
              <a:rPr lang="en-NZ"/>
              <a:t>2016;388(10057):2254-2263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556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2BD14B-CBB3-49B7-AD84-6FF9BCE6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EC7E6A-BEF8-47F3-8BF1-92D05E0E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Tight control of blood glucose levels delays the onset of micro- and macrovascular complications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CGM improves glucose control and reduces hypoglycaemia risk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Current CGM devices are limited by short sensor lifetime and a requirement for daily calibration with self-monitoring of blood glucose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NZ" sz="2000" dirty="0"/>
              <a:t>This study used a novel sensor-based flash glucose monitoring system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DB7E7BB-78DB-4387-846B-D4F039BF8C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/>
              <a:t>CGM, continuous glucose monitoring</a:t>
            </a:r>
            <a:br>
              <a:rPr lang="en-NZ" dirty="0"/>
            </a:br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</a:t>
            </a:r>
            <a:r>
              <a:rPr lang="en-NZ" dirty="0"/>
              <a:t>. 2016;388(10057):2254-2263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39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FBBBA5-E160-461E-8BED-815ABC3C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Sensor-based flash glucose monitoring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FD6906-E9F9-4D60-AB76-1AD550CB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NZ" sz="2000" dirty="0"/>
              <a:t>Factory calibrated sensor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NZ" sz="2000" dirty="0"/>
              <a:t>Sensor wear of up to 14 days without requiring calibration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NZ" sz="2000" dirty="0"/>
              <a:t>Glucose data stored automatically every 15 minutes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NZ" sz="2000" dirty="0"/>
              <a:t>Can be scanned to obtain current glucose level when required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NZ" sz="2000" dirty="0"/>
              <a:t>Glucose reports can be generated using the system software for review by patient or clinician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7A7087F2-9DD6-48B3-A711-365ED8578D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</a:t>
            </a:r>
            <a:r>
              <a:rPr lang="en-NZ" dirty="0"/>
              <a:t>. 2016;388(10057):2254-2263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4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292F0D-D354-47F6-960C-A865BA0C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1118425"/>
            <a:ext cx="8353425" cy="1325563"/>
          </a:xfrm>
        </p:spPr>
        <p:txBody>
          <a:bodyPr/>
          <a:lstStyle/>
          <a:p>
            <a:r>
              <a:rPr lang="en-NZ" dirty="0" smtClean="0"/>
              <a:t>IMPACT study design</a:t>
            </a:r>
            <a:endParaRPr lang="en-NZ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091BBEC8-A94E-433B-B391-8647600F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152" y="2402832"/>
            <a:ext cx="8353424" cy="7325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2000" dirty="0" smtClean="0"/>
              <a:t>Prospective, non-masked, study conducted at 23 European diabetes centres (ClinicalTrials.gov record: NCT02232698)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2000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F610FA78-0610-4AC6-B1AB-24243BFD2581}"/>
              </a:ext>
            </a:extLst>
          </p:cNvPr>
          <p:cNvSpPr/>
          <p:nvPr/>
        </p:nvSpPr>
        <p:spPr>
          <a:xfrm>
            <a:off x="1175771" y="3159297"/>
            <a:ext cx="1747262" cy="2011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905E553-332B-4110-9307-2889402040D1}"/>
              </a:ext>
            </a:extLst>
          </p:cNvPr>
          <p:cNvSpPr/>
          <p:nvPr/>
        </p:nvSpPr>
        <p:spPr>
          <a:xfrm>
            <a:off x="3007923" y="3159297"/>
            <a:ext cx="4803388" cy="2011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093FBAE7-B099-4102-BF00-006757D512D9}"/>
              </a:ext>
            </a:extLst>
          </p:cNvPr>
          <p:cNvSpPr/>
          <p:nvPr/>
        </p:nvSpPr>
        <p:spPr>
          <a:xfrm>
            <a:off x="4158632" y="3458484"/>
            <a:ext cx="3579084" cy="497576"/>
          </a:xfrm>
          <a:prstGeom prst="rect">
            <a:avLst/>
          </a:prstGeom>
          <a:solidFill>
            <a:srgbClr val="002344"/>
          </a:solidFill>
          <a:ln>
            <a:solidFill>
              <a:srgbClr val="00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Flash sensor-based glucose monitoring (intervention group)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1FD7198E-214C-4723-BC79-2B251D158CAD}"/>
              </a:ext>
            </a:extLst>
          </p:cNvPr>
          <p:cNvSpPr/>
          <p:nvPr/>
        </p:nvSpPr>
        <p:spPr>
          <a:xfrm>
            <a:off x="4158632" y="4430945"/>
            <a:ext cx="3579084" cy="497576"/>
          </a:xfrm>
          <a:prstGeom prst="rect">
            <a:avLst/>
          </a:prstGeom>
          <a:solidFill>
            <a:srgbClr val="C7D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SMBG using capillary strips  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(control group)</a:t>
            </a:r>
          </a:p>
        </p:txBody>
      </p:sp>
      <p:cxnSp>
        <p:nvCxnSpPr>
          <p:cNvPr id="34" name="Elbow Connector 10">
            <a:extLst>
              <a:ext uri="{FF2B5EF4-FFF2-40B4-BE49-F238E27FC236}">
                <a16:creationId xmlns="" xmlns:a16="http://schemas.microsoft.com/office/drawing/2014/main" id="{DD785BEF-8344-4594-9C83-7AACDB893B23}"/>
              </a:ext>
            </a:extLst>
          </p:cNvPr>
          <p:cNvCxnSpPr>
            <a:cxnSpLocks/>
            <a:endCxn id="32" idx="1"/>
          </p:cNvCxnSpPr>
          <p:nvPr/>
        </p:nvCxnSpPr>
        <p:spPr>
          <a:xfrm rot="5400000" flipH="1" flipV="1">
            <a:off x="3472100" y="3250640"/>
            <a:ext cx="229899" cy="1143165"/>
          </a:xfrm>
          <a:prstGeom prst="bentConnector2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14">
            <a:extLst>
              <a:ext uri="{FF2B5EF4-FFF2-40B4-BE49-F238E27FC236}">
                <a16:creationId xmlns="" xmlns:a16="http://schemas.microsoft.com/office/drawing/2014/main" id="{EFCB7B26-7DC5-4A36-BB45-D9F332669454}"/>
              </a:ext>
            </a:extLst>
          </p:cNvPr>
          <p:cNvCxnSpPr>
            <a:cxnSpLocks/>
            <a:endCxn id="33" idx="1"/>
          </p:cNvCxnSpPr>
          <p:nvPr/>
        </p:nvCxnSpPr>
        <p:spPr>
          <a:xfrm rot="16200000" flipH="1">
            <a:off x="3478400" y="3999501"/>
            <a:ext cx="217300" cy="1143165"/>
          </a:xfrm>
          <a:prstGeom prst="bentConnector2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8592F70-1AA8-4AC7-83C3-06351F5FA7FF}"/>
              </a:ext>
            </a:extLst>
          </p:cNvPr>
          <p:cNvSpPr txBox="1"/>
          <p:nvPr/>
        </p:nvSpPr>
        <p:spPr>
          <a:xfrm>
            <a:off x="1150062" y="3564980"/>
            <a:ext cx="1665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344"/>
                </a:solidFill>
              </a:rPr>
              <a:t>Patients with type 1 diabetes; ≥18 years; </a:t>
            </a:r>
          </a:p>
          <a:p>
            <a:r>
              <a:rPr lang="en-US" sz="1200" dirty="0">
                <a:solidFill>
                  <a:srgbClr val="002344"/>
                </a:solidFill>
              </a:rPr>
              <a:t>disease duration ≥ 5 years; current insulin regimen for ≥3 months</a:t>
            </a:r>
          </a:p>
          <a:p>
            <a:r>
              <a:rPr lang="en-US" sz="1200" dirty="0">
                <a:solidFill>
                  <a:srgbClr val="002344"/>
                </a:solidFill>
              </a:rPr>
              <a:t>HbA1c of ≤7.5%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FB7DCEC2-9480-478A-9F78-9EE6FD0CED27}"/>
              </a:ext>
            </a:extLst>
          </p:cNvPr>
          <p:cNvCxnSpPr>
            <a:cxnSpLocks/>
          </p:cNvCxnSpPr>
          <p:nvPr/>
        </p:nvCxnSpPr>
        <p:spPr>
          <a:xfrm>
            <a:off x="3054139" y="5300672"/>
            <a:ext cx="4803389" cy="0"/>
          </a:xfrm>
          <a:prstGeom prst="line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E1D4726-62AA-4487-92BC-608C89DAC280}"/>
              </a:ext>
            </a:extLst>
          </p:cNvPr>
          <p:cNvSpPr txBox="1"/>
          <p:nvPr/>
        </p:nvSpPr>
        <p:spPr>
          <a:xfrm>
            <a:off x="3054139" y="5298127"/>
            <a:ext cx="4880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344"/>
                </a:solidFill>
              </a:rPr>
              <a:t>6 month study period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C145740B-0B83-4D30-9974-B54F2685EFB0}"/>
              </a:ext>
            </a:extLst>
          </p:cNvPr>
          <p:cNvCxnSpPr>
            <a:cxnSpLocks/>
          </p:cNvCxnSpPr>
          <p:nvPr/>
        </p:nvCxnSpPr>
        <p:spPr>
          <a:xfrm>
            <a:off x="1150062" y="5295507"/>
            <a:ext cx="1747262" cy="0"/>
          </a:xfrm>
          <a:prstGeom prst="line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21B3B0C1-B6E2-4ABB-A552-7B720C68B060}"/>
              </a:ext>
            </a:extLst>
          </p:cNvPr>
          <p:cNvSpPr txBox="1"/>
          <p:nvPr/>
        </p:nvSpPr>
        <p:spPr>
          <a:xfrm>
            <a:off x="1175772" y="5321877"/>
            <a:ext cx="179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344"/>
                </a:solidFill>
              </a:rPr>
              <a:t>2 week masked period </a:t>
            </a:r>
            <a:br>
              <a:rPr lang="en-US" sz="1200" dirty="0">
                <a:solidFill>
                  <a:srgbClr val="002344"/>
                </a:solidFill>
              </a:rPr>
            </a:br>
            <a:r>
              <a:rPr lang="en-US" sz="1200" dirty="0">
                <a:solidFill>
                  <a:srgbClr val="002344"/>
                </a:solidFill>
              </a:rPr>
              <a:t>of sensor wear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4D974866-1EA2-433B-8BAC-9FD3B6A0B2B5}"/>
              </a:ext>
            </a:extLst>
          </p:cNvPr>
          <p:cNvSpPr/>
          <p:nvPr/>
        </p:nvSpPr>
        <p:spPr>
          <a:xfrm>
            <a:off x="2659606" y="3845110"/>
            <a:ext cx="711723" cy="711723"/>
          </a:xfrm>
          <a:prstGeom prst="ellipse">
            <a:avLst/>
          </a:prstGeom>
          <a:solidFill>
            <a:srgbClr val="00A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  <a:p>
            <a:pPr algn="ctr"/>
            <a:r>
              <a:rPr lang="en-US" b="1" dirty="0"/>
              <a:t>1:1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id="{95456392-1254-4D33-8E85-CC602DF4647A}"/>
              </a:ext>
            </a:extLst>
          </p:cNvPr>
          <p:cNvCxnSpPr>
            <a:cxnSpLocks/>
          </p:cNvCxnSpPr>
          <p:nvPr/>
        </p:nvCxnSpPr>
        <p:spPr>
          <a:xfrm>
            <a:off x="7101444" y="5499167"/>
            <a:ext cx="756084" cy="0"/>
          </a:xfrm>
          <a:prstGeom prst="line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0149E70D-70D6-435B-8DA6-0729FFC9E7E4}"/>
              </a:ext>
            </a:extLst>
          </p:cNvPr>
          <p:cNvSpPr txBox="1"/>
          <p:nvPr/>
        </p:nvSpPr>
        <p:spPr>
          <a:xfrm>
            <a:off x="6595463" y="5539679"/>
            <a:ext cx="1839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344"/>
                </a:solidFill>
              </a:rPr>
              <a:t>2 week period of </a:t>
            </a:r>
            <a:br>
              <a:rPr lang="en-US" sz="1200" dirty="0">
                <a:solidFill>
                  <a:srgbClr val="002344"/>
                </a:solidFill>
              </a:rPr>
            </a:br>
            <a:r>
              <a:rPr lang="en-US" sz="1200" dirty="0">
                <a:solidFill>
                  <a:srgbClr val="002344"/>
                </a:solidFill>
              </a:rPr>
              <a:t>masked sensor wear</a:t>
            </a:r>
          </a:p>
        </p:txBody>
      </p:sp>
      <p:sp>
        <p:nvSpPr>
          <p:cNvPr id="3" name="Rectangle 2"/>
          <p:cNvSpPr/>
          <p:nvPr/>
        </p:nvSpPr>
        <p:spPr>
          <a:xfrm>
            <a:off x="9524" y="5935883"/>
            <a:ext cx="9134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*The control group had two further 14-day blinded sensor-wear periods before the 3- and 6-month </a:t>
            </a:r>
          </a:p>
          <a:p>
            <a:r>
              <a:rPr lang="en-GB" sz="1200" dirty="0" smtClean="0"/>
              <a:t>time points. HbA1c, glycosylated haemoglobin; R, randomization; SMBG, self-monitoring of blood glucose</a:t>
            </a:r>
          </a:p>
          <a:p>
            <a:r>
              <a:rPr lang="en-GB" sz="1200" dirty="0" err="1" smtClean="0"/>
              <a:t>Oskarsson</a:t>
            </a:r>
            <a:r>
              <a:rPr lang="en-GB" sz="1200" dirty="0" smtClean="0"/>
              <a:t> </a:t>
            </a:r>
            <a:r>
              <a:rPr lang="en-GB" sz="1200" dirty="0"/>
              <a:t>P, et al. </a:t>
            </a:r>
            <a:r>
              <a:rPr lang="en-US" sz="1200" i="1" dirty="0" err="1"/>
              <a:t>Diabetologia</a:t>
            </a:r>
            <a:r>
              <a:rPr lang="en-US" sz="1200" dirty="0"/>
              <a:t>. 2017 </a:t>
            </a:r>
            <a:r>
              <a:rPr lang="en-NZ" sz="1200" dirty="0"/>
              <a:t>Dec 23. </a:t>
            </a:r>
            <a:r>
              <a:rPr lang="en-NZ" sz="1200" dirty="0" err="1"/>
              <a:t>doi</a:t>
            </a:r>
            <a:r>
              <a:rPr lang="en-NZ" sz="1200" dirty="0"/>
              <a:t>: 10.1007/s00125-017-4527-5. [</a:t>
            </a:r>
            <a:r>
              <a:rPr lang="en-NZ" sz="1200" dirty="0" err="1"/>
              <a:t>Epub</a:t>
            </a:r>
            <a:r>
              <a:rPr lang="en-NZ" sz="1200" dirty="0"/>
              <a:t> ahead of </a:t>
            </a:r>
            <a:r>
              <a:rPr lang="en-NZ" sz="1200" dirty="0" smtClean="0"/>
              <a:t>print]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NZ" sz="1200" dirty="0" err="1" smtClean="0"/>
              <a:t>Bolinder</a:t>
            </a:r>
            <a:r>
              <a:rPr lang="en-NZ" sz="1200" dirty="0" smtClean="0"/>
              <a:t> </a:t>
            </a:r>
            <a:r>
              <a:rPr lang="en-NZ" sz="1200" dirty="0"/>
              <a:t>J, et al. </a:t>
            </a:r>
            <a:r>
              <a:rPr lang="en-NZ" sz="1200" i="1" dirty="0"/>
              <a:t>Lancet</a:t>
            </a:r>
            <a:r>
              <a:rPr lang="en-NZ" sz="1200" dirty="0"/>
              <a:t>. </a:t>
            </a:r>
            <a:r>
              <a:rPr lang="en-NZ" sz="1200" dirty="0" smtClean="0"/>
              <a:t>2016;388:2254-2263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9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C5983-D980-4B64-B153-B7376420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Participants</a:t>
            </a:r>
            <a:endParaRPr lang="en-NZ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EA8D0DF9-F3A8-4C99-A96E-B08F7D8EE6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Lancet. </a:t>
            </a:r>
            <a:r>
              <a:rPr lang="en-NZ" dirty="0"/>
              <a:t>2016;388(10057):2254-2263</a:t>
            </a:r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72187815-9F54-4CCC-BFAC-9A027BBBDF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757001"/>
              </p:ext>
            </p:extLst>
          </p:nvPr>
        </p:nvGraphicFramePr>
        <p:xfrm>
          <a:off x="557083" y="3106349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reeform 48">
            <a:extLst>
              <a:ext uri="{FF2B5EF4-FFF2-40B4-BE49-F238E27FC236}">
                <a16:creationId xmlns="" xmlns:a16="http://schemas.microsoft.com/office/drawing/2014/main" id="{5483BD97-2F12-47C2-A7F6-6D409425DE9C}"/>
              </a:ext>
            </a:extLst>
          </p:cNvPr>
          <p:cNvSpPr>
            <a:spLocks noEditPoints="1"/>
          </p:cNvSpPr>
          <p:nvPr/>
        </p:nvSpPr>
        <p:spPr bwMode="auto">
          <a:xfrm>
            <a:off x="588680" y="3682166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1F936D15-F81B-40F2-8E74-E2AAE5C727D2}"/>
              </a:ext>
            </a:extLst>
          </p:cNvPr>
          <p:cNvSpPr txBox="1">
            <a:spLocks/>
          </p:cNvSpPr>
          <p:nvPr/>
        </p:nvSpPr>
        <p:spPr>
          <a:xfrm>
            <a:off x="513805" y="2573046"/>
            <a:ext cx="3709188" cy="8091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sz="2400" dirty="0"/>
              <a:t>A total of 328 participants </a:t>
            </a:r>
            <a:r>
              <a:rPr lang="en-NZ" b="1" dirty="0">
                <a:solidFill>
                  <a:srgbClr val="00ACE9"/>
                </a:solidFill>
              </a:rPr>
              <a:t>241</a:t>
            </a:r>
            <a:r>
              <a:rPr lang="en-NZ" sz="2400" dirty="0"/>
              <a:t> were randomised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="" xmlns:a16="http://schemas.microsoft.com/office/drawing/2014/main" id="{3B208EC7-3384-4754-A793-1E33BD63D1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5424918"/>
              </p:ext>
            </p:extLst>
          </p:nvPr>
        </p:nvGraphicFramePr>
        <p:xfrm>
          <a:off x="4860067" y="3106349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Freeform 48">
            <a:extLst>
              <a:ext uri="{FF2B5EF4-FFF2-40B4-BE49-F238E27FC236}">
                <a16:creationId xmlns="" xmlns:a16="http://schemas.microsoft.com/office/drawing/2014/main" id="{320400C6-B05D-40A4-8AAC-17E22157C5F4}"/>
              </a:ext>
            </a:extLst>
          </p:cNvPr>
          <p:cNvSpPr>
            <a:spLocks noEditPoints="1"/>
          </p:cNvSpPr>
          <p:nvPr/>
        </p:nvSpPr>
        <p:spPr bwMode="auto">
          <a:xfrm>
            <a:off x="4891664" y="3682166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52ED6496-2C5E-4DB6-81B7-BD61F56FA7D7}"/>
              </a:ext>
            </a:extLst>
          </p:cNvPr>
          <p:cNvGrpSpPr/>
          <p:nvPr/>
        </p:nvGrpSpPr>
        <p:grpSpPr>
          <a:xfrm>
            <a:off x="704310" y="4669271"/>
            <a:ext cx="1619787" cy="369488"/>
            <a:chOff x="1034120" y="5183435"/>
            <a:chExt cx="2123300" cy="369488"/>
          </a:xfrm>
        </p:grpSpPr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F6972C4-52E6-4CF2-8CDA-4BA0C71A2479}"/>
                </a:ext>
              </a:extLst>
            </p:cNvPr>
            <p:cNvSpPr txBox="1"/>
            <p:nvPr/>
          </p:nvSpPr>
          <p:spPr>
            <a:xfrm>
              <a:off x="1083841" y="5275924"/>
              <a:ext cx="20735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120 to the intervention group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798D6A9-E129-4D89-B197-7D2A9FA2BC17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="" xmlns:a16="http://schemas.microsoft.com/office/drawing/2014/main" id="{9A56B2ED-EF29-4706-8F7F-13498D62CD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="" xmlns:a16="http://schemas.microsoft.com/office/drawing/2014/main" id="{8FDEDACA-F4D5-445C-A6C4-DA188BC2D6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="" xmlns:a16="http://schemas.microsoft.com/office/drawing/2014/main" id="{64A7D8F3-D9F1-497D-9C8B-C3F28052052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566ADD9-EED3-4DD6-854D-7880ACBF8115}"/>
              </a:ext>
            </a:extLst>
          </p:cNvPr>
          <p:cNvGrpSpPr/>
          <p:nvPr/>
        </p:nvGrpSpPr>
        <p:grpSpPr>
          <a:xfrm>
            <a:off x="2378144" y="4668571"/>
            <a:ext cx="1614999" cy="554154"/>
            <a:chOff x="1034120" y="5183435"/>
            <a:chExt cx="2116314" cy="554154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838A36AC-5CF2-4081-ACD4-DE5E18A2AD85}"/>
                </a:ext>
              </a:extLst>
            </p:cNvPr>
            <p:cNvSpPr txBox="1"/>
            <p:nvPr/>
          </p:nvSpPr>
          <p:spPr>
            <a:xfrm>
              <a:off x="1283177" y="5275924"/>
              <a:ext cx="16749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121 to the control group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71E46141-C0B2-4BD4-8D40-0A0AAC17FB0C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="" xmlns:a16="http://schemas.microsoft.com/office/drawing/2014/main" id="{C5D351C7-BC68-4088-884E-9BBE9F4FF0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="" xmlns:a16="http://schemas.microsoft.com/office/drawing/2014/main" id="{0C0827D1-A406-4EA2-AA7F-4F2FDE67BF9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6EBD4459-8C13-4E1B-AD94-68B49FB2253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340B84F2-B500-4C59-A54C-1F97E2F46C74}"/>
              </a:ext>
            </a:extLst>
          </p:cNvPr>
          <p:cNvGrpSpPr/>
          <p:nvPr/>
        </p:nvGrpSpPr>
        <p:grpSpPr>
          <a:xfrm>
            <a:off x="4958785" y="4669271"/>
            <a:ext cx="1685514" cy="554154"/>
            <a:chOff x="1034120" y="5183435"/>
            <a:chExt cx="2123300" cy="554154"/>
          </a:xfrm>
        </p:grpSpPr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BD42BAA3-3689-4494-AD34-E3A65A3A1384}"/>
                </a:ext>
              </a:extLst>
            </p:cNvPr>
            <p:cNvSpPr txBox="1"/>
            <p:nvPr/>
          </p:nvSpPr>
          <p:spPr>
            <a:xfrm>
              <a:off x="1083840" y="5275924"/>
              <a:ext cx="20735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110 to the </a:t>
              </a:r>
              <a:br>
                <a:rPr lang="en-US" sz="1200" dirty="0">
                  <a:solidFill>
                    <a:schemeClr val="tx2"/>
                  </a:solidFill>
                </a:rPr>
              </a:br>
              <a:r>
                <a:rPr lang="en-US" sz="1200" dirty="0">
                  <a:solidFill>
                    <a:schemeClr val="tx2"/>
                  </a:solidFill>
                </a:rPr>
                <a:t>intervention group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9F989708-EDCC-4E44-A593-D94DA20FB646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81036E56-48B8-4386-9932-E6E73B993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04DED858-CEC2-4315-89A9-7D385EF88A5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25E2E54A-854F-4337-BCE3-07E0EE4FFE5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9E0A529A-2449-4D01-A970-960A8B16F086}"/>
              </a:ext>
            </a:extLst>
          </p:cNvPr>
          <p:cNvGrpSpPr/>
          <p:nvPr/>
        </p:nvGrpSpPr>
        <p:grpSpPr>
          <a:xfrm>
            <a:off x="6623952" y="4668571"/>
            <a:ext cx="1770482" cy="554154"/>
            <a:chOff x="919937" y="5183435"/>
            <a:chExt cx="2399393" cy="554154"/>
          </a:xfrm>
        </p:grpSpPr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6EA7D7A5-815C-44F4-B7F2-14965B13929D}"/>
                </a:ext>
              </a:extLst>
            </p:cNvPr>
            <p:cNvSpPr txBox="1"/>
            <p:nvPr/>
          </p:nvSpPr>
          <p:spPr>
            <a:xfrm>
              <a:off x="919937" y="5275924"/>
              <a:ext cx="2399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101 to the </a:t>
              </a:r>
              <a:br>
                <a:rPr lang="en-US" sz="1200" dirty="0">
                  <a:solidFill>
                    <a:schemeClr val="tx2"/>
                  </a:solidFill>
                </a:rPr>
              </a:br>
              <a:r>
                <a:rPr lang="en-US" sz="1200" dirty="0">
                  <a:solidFill>
                    <a:schemeClr val="tx2"/>
                  </a:solidFill>
                </a:rPr>
                <a:t>control group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9DB2A02A-7DA9-4334-B5AF-C3A10BBA99E6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="" xmlns:a16="http://schemas.microsoft.com/office/drawing/2014/main" id="{4A2F0FA2-CB88-4ED0-BF52-9CF1A6E863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35F08984-325F-4517-ADD0-3A7837AFBA8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="" xmlns:a16="http://schemas.microsoft.com/office/drawing/2014/main" id="{E7C370A2-BE79-4E6E-862F-98666632551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Content Placeholder 15">
            <a:extLst>
              <a:ext uri="{FF2B5EF4-FFF2-40B4-BE49-F238E27FC236}">
                <a16:creationId xmlns="" xmlns:a16="http://schemas.microsoft.com/office/drawing/2014/main" id="{9F6A9F3D-4EAB-4336-987D-06BBD328B9A3}"/>
              </a:ext>
            </a:extLst>
          </p:cNvPr>
          <p:cNvSpPr txBox="1">
            <a:spLocks/>
          </p:cNvSpPr>
          <p:nvPr/>
        </p:nvSpPr>
        <p:spPr>
          <a:xfrm>
            <a:off x="4964330" y="2573046"/>
            <a:ext cx="3354204" cy="7301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b="1" dirty="0">
                <a:solidFill>
                  <a:srgbClr val="00ACE9"/>
                </a:solidFill>
              </a:rPr>
              <a:t>211</a:t>
            </a:r>
            <a:r>
              <a:rPr lang="en-NZ" sz="2400" dirty="0"/>
              <a:t> participants completed the study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584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C7764E47-94C5-4036-B866-2A8621010B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Intervention (n=119)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D2341E-1582-4275-BA98-F452A2832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288" y="3201637"/>
            <a:ext cx="4047243" cy="261143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Median age: 42 (33–51) years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65% male*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Mean BMI: 25.2 kg/m</a:t>
            </a:r>
            <a:r>
              <a:rPr lang="en-US" sz="2000" baseline="30000" dirty="0"/>
              <a:t>2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Median DOD: 20 (13–27) years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Mean HbA1c: 6.7</a:t>
            </a:r>
            <a:r>
              <a:rPr lang="en-US" sz="2000" dirty="0" smtClean="0"/>
              <a:t>%</a:t>
            </a:r>
            <a:endParaRPr lang="en-NZ" sz="20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414BE3F8-730A-462A-B358-EE8A0846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10991" y="2574925"/>
            <a:ext cx="4067173" cy="823912"/>
          </a:xfrm>
        </p:spPr>
        <p:txBody>
          <a:bodyPr/>
          <a:lstStyle/>
          <a:p>
            <a:pPr algn="ctr"/>
            <a:r>
              <a:rPr lang="en-US" dirty="0"/>
              <a:t>Controls (n=120)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710991" y="3201637"/>
            <a:ext cx="4067173" cy="261143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Median age: 45 (33–57) years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49% male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Mean BMI: 24.8 kg/m</a:t>
            </a:r>
            <a:r>
              <a:rPr lang="en-US" sz="2000" baseline="30000" dirty="0"/>
              <a:t>2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Median DOD: 20 (12–32) years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Mean HbA1c: 6.7%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0F3326-767A-4A51-B589-A64B2242D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Baseline characteristics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8352CE5D-5709-43EB-9CF7-F2A705AFF9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6080126"/>
            <a:ext cx="5719761" cy="681037"/>
          </a:xfrm>
        </p:spPr>
        <p:txBody>
          <a:bodyPr/>
          <a:lstStyle/>
          <a:p>
            <a:r>
              <a:rPr lang="en-NZ" dirty="0"/>
              <a:t>*p=0.0153 vs controls. BMI, body mass index; DOD, duration of diabetes.</a:t>
            </a:r>
          </a:p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Lancet. </a:t>
            </a:r>
            <a:r>
              <a:rPr lang="en-NZ" dirty="0"/>
              <a:t>2016;388(10057):2254-2263</a:t>
            </a:r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28650" y="2184399"/>
            <a:ext cx="3867150" cy="37893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92534" y="36925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2534" y="4220666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534" y="474883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534" y="5276996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06267" y="36925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06267" y="4220666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06267" y="474883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06267" y="5276996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4933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70516C-34F5-455B-B9B6-CF5DD469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Time in hypoglycaemia</a:t>
            </a:r>
            <a:br>
              <a:rPr lang="en-NZ"/>
            </a:br>
            <a:r>
              <a:rPr lang="en-NZ"/>
              <a:t>(primary endpoint)</a:t>
            </a:r>
            <a:endParaRPr lang="en-NZ" dirty="0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56A7091D-0E68-40B3-AC7E-675421EB83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Lancet. </a:t>
            </a:r>
            <a:r>
              <a:rPr lang="en-NZ" dirty="0"/>
              <a:t>2016;388(10057):2254-2263</a:t>
            </a:r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="" xmlns:a16="http://schemas.microsoft.com/office/drawing/2014/main" id="{FC2AEDFE-06D8-48A9-B663-D36A5F2F9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199971"/>
              </p:ext>
            </p:extLst>
          </p:nvPr>
        </p:nvGraphicFramePr>
        <p:xfrm>
          <a:off x="395287" y="2559051"/>
          <a:ext cx="8353425" cy="2460475"/>
        </p:xfrm>
        <a:graphic>
          <a:graphicData uri="http://schemas.openxmlformats.org/drawingml/2006/table">
            <a:tbl>
              <a:tblPr firstRow="1">
                <a:tableStyleId>{46F890A9-2807-4EBB-B81D-B2AA78EC7F39}</a:tableStyleId>
              </a:tblPr>
              <a:tblGrid>
                <a:gridCol w="4223678">
                  <a:extLst>
                    <a:ext uri="{9D8B030D-6E8A-4147-A177-3AD203B41FA5}">
                      <a16:colId xmlns="" xmlns:a16="http://schemas.microsoft.com/office/drawing/2014/main" val="431594756"/>
                    </a:ext>
                  </a:extLst>
                </a:gridCol>
                <a:gridCol w="2088356">
                  <a:extLst>
                    <a:ext uri="{9D8B030D-6E8A-4147-A177-3AD203B41FA5}">
                      <a16:colId xmlns="" xmlns:a16="http://schemas.microsoft.com/office/drawing/2014/main" val="3287240600"/>
                    </a:ext>
                  </a:extLst>
                </a:gridCol>
                <a:gridCol w="2041391">
                  <a:extLst>
                    <a:ext uri="{9D8B030D-6E8A-4147-A177-3AD203B41FA5}">
                      <a16:colId xmlns="" xmlns:a16="http://schemas.microsoft.com/office/drawing/2014/main" val="1915140338"/>
                    </a:ext>
                  </a:extLst>
                </a:gridCol>
              </a:tblGrid>
              <a:tr h="662155">
                <a:tc>
                  <a:txBody>
                    <a:bodyPr/>
                    <a:lstStyle/>
                    <a:p>
                      <a:r>
                        <a:rPr lang="en-NZ" dirty="0"/>
                        <a:t>Time in </a:t>
                      </a:r>
                      <a:r>
                        <a:rPr lang="en-NZ" dirty="0" err="1"/>
                        <a:t>hypoglycaemia</a:t>
                      </a:r>
                      <a:r>
                        <a:rPr lang="en-NZ" baseline="30000" dirty="0" err="1"/>
                        <a:t>a</a:t>
                      </a:r>
                      <a:r>
                        <a:rPr lang="en-NZ" dirty="0"/>
                        <a:t>, h/day</a:t>
                      </a:r>
                    </a:p>
                  </a:txBody>
                  <a:tcPr marL="96851" marR="968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Control group</a:t>
                      </a:r>
                    </a:p>
                  </a:txBody>
                  <a:tcPr marL="96851" marR="968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Intervention group</a:t>
                      </a:r>
                    </a:p>
                  </a:txBody>
                  <a:tcPr marL="96851" marR="968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1087929"/>
                  </a:ext>
                </a:extLst>
              </a:tr>
              <a:tr h="30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At </a:t>
                      </a:r>
                      <a:r>
                        <a:rPr lang="en-NZ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baseline</a:t>
                      </a:r>
                      <a:r>
                        <a:rPr lang="en-NZ" sz="1600" baseline="30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en-NZ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3.44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3.38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At 6 </a:t>
                      </a:r>
                      <a:r>
                        <a:rPr lang="en-NZ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months</a:t>
                      </a:r>
                      <a:r>
                        <a:rPr lang="en-NZ" sz="1600" baseline="30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en-NZ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3.27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2.03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9380803"/>
                  </a:ext>
                </a:extLst>
              </a:tr>
              <a:tr h="30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Mean change from baseline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–0.14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–1.39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6642527"/>
                  </a:ext>
                </a:extLst>
              </a:tr>
              <a:tr h="30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Adjusted between-group difference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–1.24; p&lt;0.0001</a:t>
                      </a: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48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aseline="30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en-NZ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Hypoglycaemia</a:t>
                      </a:r>
                      <a:r>
                        <a:rPr lang="en-NZ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was defined</a:t>
                      </a:r>
                      <a:r>
                        <a:rPr lang="en-NZ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as sensor glucose levels </a:t>
                      </a:r>
                      <a:r>
                        <a:rPr lang="en-NZ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&lt;3.9 </a:t>
                      </a:r>
                      <a:r>
                        <a:rPr lang="en-NZ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mmol</a:t>
                      </a:r>
                      <a:r>
                        <a:rPr lang="en-NZ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/L (&lt;70 mg/</a:t>
                      </a:r>
                      <a:r>
                        <a:rPr lang="en-NZ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dL</a:t>
                      </a:r>
                      <a:r>
                        <a:rPr lang="en-NZ" sz="12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aseline="30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en-NZ" sz="1200" baseline="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Endpoint</a:t>
                      </a:r>
                      <a:r>
                        <a:rPr lang="en-NZ" sz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was the mean time spent in hypoglycaemia over the last 14 days of the 6-month study period</a:t>
                      </a:r>
                      <a:endParaRPr lang="en-NZ" sz="12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6851" marR="9685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2745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in glucose states</a:t>
            </a:r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="" xmlns:a16="http://schemas.microsoft.com/office/drawing/2014/main" id="{EAF622E3-B024-438E-9BB0-5D281D4FC2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6080126"/>
            <a:ext cx="6216729" cy="681037"/>
          </a:xfrm>
        </p:spPr>
        <p:txBody>
          <a:bodyPr/>
          <a:lstStyle/>
          <a:p>
            <a:r>
              <a:rPr lang="en-NZ" dirty="0"/>
              <a:t>*p&lt;0.001 vs control group at study end; †p&lt;0.05 vs control group at study end</a:t>
            </a:r>
          </a:p>
          <a:p>
            <a:r>
              <a:rPr lang="en-NZ" dirty="0" err="1"/>
              <a:t>Bolinder</a:t>
            </a:r>
            <a:r>
              <a:rPr lang="en-NZ" dirty="0"/>
              <a:t> J, et al. </a:t>
            </a:r>
            <a:r>
              <a:rPr lang="en-NZ" i="1" dirty="0"/>
              <a:t>Lancet. </a:t>
            </a:r>
            <a:r>
              <a:rPr lang="en-NZ" dirty="0"/>
              <a:t>2016;388(10057):2254-2263</a:t>
            </a:r>
            <a:endParaRPr lang="en-US" dirty="0"/>
          </a:p>
        </p:txBody>
      </p:sp>
      <p:graphicFrame>
        <p:nvGraphicFramePr>
          <p:cNvPr id="71" name="Content Placeholder 3">
            <a:extLst>
              <a:ext uri="{FF2B5EF4-FFF2-40B4-BE49-F238E27FC236}">
                <a16:creationId xmlns="" xmlns:a16="http://schemas.microsoft.com/office/drawing/2014/main" id="{C9755C5F-6495-43E5-961F-F80068EA1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279909"/>
              </p:ext>
            </p:extLst>
          </p:nvPr>
        </p:nvGraphicFramePr>
        <p:xfrm>
          <a:off x="395288" y="2324100"/>
          <a:ext cx="8353425" cy="358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6E6EA29C-281F-436B-BD37-75ECB92661C0}"/>
              </a:ext>
            </a:extLst>
          </p:cNvPr>
          <p:cNvSpPr txBox="1"/>
          <p:nvPr/>
        </p:nvSpPr>
        <p:spPr>
          <a:xfrm>
            <a:off x="932163" y="5212235"/>
            <a:ext cx="109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&gt;13.3 </a:t>
            </a:r>
            <a:r>
              <a:rPr lang="en-US" sz="1200" dirty="0" err="1"/>
              <a:t>mmol</a:t>
            </a:r>
            <a:r>
              <a:rPr lang="en-US" sz="1200" dirty="0"/>
              <a:t>/L over 24 hours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59F92FF0-2F48-4A03-9E23-771FED34CEB0}"/>
              </a:ext>
            </a:extLst>
          </p:cNvPr>
          <p:cNvSpPr txBox="1"/>
          <p:nvPr/>
        </p:nvSpPr>
        <p:spPr>
          <a:xfrm>
            <a:off x="2215270" y="358077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A665C05-6160-4115-B02B-0BAE5ECFDFC6}"/>
              </a:ext>
            </a:extLst>
          </p:cNvPr>
          <p:cNvSpPr txBox="1"/>
          <p:nvPr/>
        </p:nvSpPr>
        <p:spPr>
          <a:xfrm rot="16200000">
            <a:off x="-872460" y="3695604"/>
            <a:ext cx="273685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dirty="0"/>
              <a:t>Hours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EDCE543F-1C6C-4D95-86F3-82258283D375}"/>
              </a:ext>
            </a:extLst>
          </p:cNvPr>
          <p:cNvSpPr txBox="1"/>
          <p:nvPr/>
        </p:nvSpPr>
        <p:spPr>
          <a:xfrm>
            <a:off x="2080864" y="5550604"/>
            <a:ext cx="71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24 hours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E5C88755-F3B1-4C44-81CF-4816DAA7C114}"/>
              </a:ext>
            </a:extLst>
          </p:cNvPr>
          <p:cNvSpPr txBox="1"/>
          <p:nvPr/>
        </p:nvSpPr>
        <p:spPr>
          <a:xfrm>
            <a:off x="3003911" y="5550604"/>
            <a:ext cx="76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night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D17345AF-44B1-4392-855B-FCFD381DD4D1}"/>
              </a:ext>
            </a:extLst>
          </p:cNvPr>
          <p:cNvGrpSpPr/>
          <p:nvPr/>
        </p:nvGrpSpPr>
        <p:grpSpPr>
          <a:xfrm>
            <a:off x="2001124" y="5473698"/>
            <a:ext cx="1745339" cy="93784"/>
            <a:chOff x="995418" y="5271383"/>
            <a:chExt cx="2155939" cy="219186"/>
          </a:xfrm>
        </p:grpSpPr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8730D9CA-6B72-4B1B-ACA7-62ABAF59983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1E0BA1AB-17F1-4DAA-9592-99FB37AA318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="" xmlns:a16="http://schemas.microsoft.com/office/drawing/2014/main" id="{4E15FFD0-361D-455C-BAE5-DA84BF395D1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0C5250A9-5134-4312-8D45-85CACDE3199F}"/>
              </a:ext>
            </a:extLst>
          </p:cNvPr>
          <p:cNvSpPr txBox="1"/>
          <p:nvPr/>
        </p:nvSpPr>
        <p:spPr>
          <a:xfrm>
            <a:off x="1257085" y="375005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†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0DAED2F0-E65E-414C-9A30-29E42B5F14B4}"/>
              </a:ext>
            </a:extLst>
          </p:cNvPr>
          <p:cNvSpPr txBox="1"/>
          <p:nvPr/>
        </p:nvSpPr>
        <p:spPr>
          <a:xfrm>
            <a:off x="3163930" y="450456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2A19B3C8-8636-46FF-9F04-DEDCE542DFB1}"/>
              </a:ext>
            </a:extLst>
          </p:cNvPr>
          <p:cNvSpPr txBox="1"/>
          <p:nvPr/>
        </p:nvSpPr>
        <p:spPr>
          <a:xfrm>
            <a:off x="4108658" y="444741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9608FE05-6A33-4171-94D5-6A96405EE0AF}"/>
              </a:ext>
            </a:extLst>
          </p:cNvPr>
          <p:cNvSpPr txBox="1"/>
          <p:nvPr/>
        </p:nvSpPr>
        <p:spPr>
          <a:xfrm>
            <a:off x="5053386" y="476851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F23DE295-1A71-4FE7-A00A-DA311584B57B}"/>
              </a:ext>
            </a:extLst>
          </p:cNvPr>
          <p:cNvSpPr txBox="1"/>
          <p:nvPr/>
        </p:nvSpPr>
        <p:spPr>
          <a:xfrm>
            <a:off x="6009006" y="473041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90DB58A7-CBD8-4C2E-9982-C1F997956991}"/>
              </a:ext>
            </a:extLst>
          </p:cNvPr>
          <p:cNvSpPr txBox="1"/>
          <p:nvPr/>
        </p:nvSpPr>
        <p:spPr>
          <a:xfrm>
            <a:off x="6952367" y="490186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05C63A28-942A-48EE-8214-360063A64CF5}"/>
              </a:ext>
            </a:extLst>
          </p:cNvPr>
          <p:cNvSpPr txBox="1"/>
          <p:nvPr/>
        </p:nvSpPr>
        <p:spPr>
          <a:xfrm>
            <a:off x="7898333" y="477803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411575DF-AEF5-4144-AC54-E811CE72A317}"/>
              </a:ext>
            </a:extLst>
          </p:cNvPr>
          <p:cNvSpPr txBox="1"/>
          <p:nvPr/>
        </p:nvSpPr>
        <p:spPr>
          <a:xfrm>
            <a:off x="7621380" y="5212235"/>
            <a:ext cx="998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&lt;2.2 </a:t>
            </a:r>
            <a:r>
              <a:rPr lang="en-US" sz="1200" dirty="0" err="1"/>
              <a:t>mmol</a:t>
            </a:r>
            <a:r>
              <a:rPr lang="en-US" sz="1200" dirty="0"/>
              <a:t>/L over 24 hours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610CF00A-7DAC-4046-9EC2-6B83B8CB257E}"/>
              </a:ext>
            </a:extLst>
          </p:cNvPr>
          <p:cNvSpPr txBox="1"/>
          <p:nvPr/>
        </p:nvSpPr>
        <p:spPr>
          <a:xfrm>
            <a:off x="1958974" y="5212235"/>
            <a:ext cx="1899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&lt;3.9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045CA476-19DB-4003-AD9A-6CD8FC772E02}"/>
              </a:ext>
            </a:extLst>
          </p:cNvPr>
          <p:cNvSpPr txBox="1"/>
          <p:nvPr/>
        </p:nvSpPr>
        <p:spPr>
          <a:xfrm>
            <a:off x="3857625" y="5212235"/>
            <a:ext cx="190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&lt;3.1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400483BF-603B-4D75-8697-04F69C9AB98C}"/>
              </a:ext>
            </a:extLst>
          </p:cNvPr>
          <p:cNvSpPr txBox="1"/>
          <p:nvPr/>
        </p:nvSpPr>
        <p:spPr>
          <a:xfrm>
            <a:off x="5753100" y="5212235"/>
            <a:ext cx="190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&lt;2.5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FCAF5FC4-C371-44EA-AAED-79BC13FDCCDE}"/>
              </a:ext>
            </a:extLst>
          </p:cNvPr>
          <p:cNvSpPr txBox="1"/>
          <p:nvPr/>
        </p:nvSpPr>
        <p:spPr>
          <a:xfrm>
            <a:off x="3972247" y="5550604"/>
            <a:ext cx="71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24 hours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AF8AF6A5-0942-419E-87CA-A4D3EF4F707A}"/>
              </a:ext>
            </a:extLst>
          </p:cNvPr>
          <p:cNvSpPr txBox="1"/>
          <p:nvPr/>
        </p:nvSpPr>
        <p:spPr>
          <a:xfrm>
            <a:off x="4905454" y="5550604"/>
            <a:ext cx="76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night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="" xmlns:a16="http://schemas.microsoft.com/office/drawing/2014/main" id="{BFCA97FC-8A50-4BA3-96DB-FF8B3B38EDFA}"/>
              </a:ext>
            </a:extLst>
          </p:cNvPr>
          <p:cNvGrpSpPr/>
          <p:nvPr/>
        </p:nvGrpSpPr>
        <p:grpSpPr>
          <a:xfrm>
            <a:off x="3915367" y="5473698"/>
            <a:ext cx="1745339" cy="93784"/>
            <a:chOff x="995418" y="5271383"/>
            <a:chExt cx="2155939" cy="219186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="" xmlns:a16="http://schemas.microsoft.com/office/drawing/2014/main" id="{8ADC31C1-11A0-4C94-9AAB-88A5422BA59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="" xmlns:a16="http://schemas.microsoft.com/office/drawing/2014/main" id="{8AA61331-8383-45F6-9276-4E6EB1833B5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="" xmlns:a16="http://schemas.microsoft.com/office/drawing/2014/main" id="{AEA94566-45A5-4415-86BC-265DD1347F2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86DC9E00-38F9-469C-828A-3A20E469ACA5}"/>
              </a:ext>
            </a:extLst>
          </p:cNvPr>
          <p:cNvSpPr txBox="1"/>
          <p:nvPr/>
        </p:nvSpPr>
        <p:spPr>
          <a:xfrm>
            <a:off x="5876247" y="5550604"/>
            <a:ext cx="71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24 hours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F965F0BA-C5BB-4E1A-B525-E3F3AC561086}"/>
              </a:ext>
            </a:extLst>
          </p:cNvPr>
          <p:cNvSpPr txBox="1"/>
          <p:nvPr/>
        </p:nvSpPr>
        <p:spPr>
          <a:xfrm>
            <a:off x="6796754" y="5550604"/>
            <a:ext cx="76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night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="" xmlns:a16="http://schemas.microsoft.com/office/drawing/2014/main" id="{23FCD6F9-8842-4B0B-ADCC-0BE3001EEAB0}"/>
              </a:ext>
            </a:extLst>
          </p:cNvPr>
          <p:cNvGrpSpPr/>
          <p:nvPr/>
        </p:nvGrpSpPr>
        <p:grpSpPr>
          <a:xfrm>
            <a:off x="5819367" y="5473698"/>
            <a:ext cx="1745339" cy="93784"/>
            <a:chOff x="995418" y="5271383"/>
            <a:chExt cx="2155939" cy="219186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="" xmlns:a16="http://schemas.microsoft.com/office/drawing/2014/main" id="{4320213A-02AF-4942-9810-730FD653C2EC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="" xmlns:a16="http://schemas.microsoft.com/office/drawing/2014/main" id="{F74F9A2C-8497-42D7-8483-BD38C45434B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="" xmlns:a16="http://schemas.microsoft.com/office/drawing/2014/main" id="{8BBCA842-862B-459B-BE42-E81A16CB194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867025" y="5214463"/>
            <a:ext cx="3892549" cy="45719"/>
            <a:chOff x="2867025" y="5214463"/>
            <a:chExt cx="3892549" cy="45719"/>
          </a:xfrm>
        </p:grpSpPr>
        <p:sp>
          <p:nvSpPr>
            <p:cNvPr id="3" name="Rectangle 2"/>
            <p:cNvSpPr/>
            <p:nvPr/>
          </p:nvSpPr>
          <p:spPr>
            <a:xfrm>
              <a:off x="2867025" y="5214463"/>
              <a:ext cx="9048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76786" y="5214463"/>
              <a:ext cx="9048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669086" y="5214463"/>
              <a:ext cx="9048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2290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Hypoglycaemia event rates</a:t>
            </a:r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="" xmlns:a16="http://schemas.microsoft.com/office/drawing/2014/main" id="{4A4DB85F-F72D-4087-A829-623D464398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/>
              <a:t>*p&lt;0.001 vs control group at study end</a:t>
            </a:r>
          </a:p>
          <a:p>
            <a:r>
              <a:rPr lang="en-NZ" dirty="0" err="1"/>
              <a:t>Bolinder</a:t>
            </a:r>
            <a:r>
              <a:rPr lang="en-NZ" dirty="0"/>
              <a:t> J, et al. Lancet. 2016;388(10057):2254-2263</a:t>
            </a:r>
            <a:endParaRPr lang="en-US" dirty="0"/>
          </a:p>
        </p:txBody>
      </p:sp>
      <p:graphicFrame>
        <p:nvGraphicFramePr>
          <p:cNvPr id="38" name="Content Placeholder 3">
            <a:extLst>
              <a:ext uri="{FF2B5EF4-FFF2-40B4-BE49-F238E27FC236}">
                <a16:creationId xmlns="" xmlns:a16="http://schemas.microsoft.com/office/drawing/2014/main" id="{06D73068-704E-45F5-9B34-DA1AF5173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045942"/>
              </p:ext>
            </p:extLst>
          </p:nvPr>
        </p:nvGraphicFramePr>
        <p:xfrm>
          <a:off x="395289" y="2324100"/>
          <a:ext cx="8353425" cy="358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CE2C266F-89E8-4C73-9A0B-C349FC1B0667}"/>
              </a:ext>
            </a:extLst>
          </p:cNvPr>
          <p:cNvSpPr txBox="1"/>
          <p:nvPr/>
        </p:nvSpPr>
        <p:spPr>
          <a:xfrm>
            <a:off x="1313659" y="317839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102FDA07-6C35-4F56-A922-6777CF89F357}"/>
              </a:ext>
            </a:extLst>
          </p:cNvPr>
          <p:cNvSpPr txBox="1"/>
          <p:nvPr/>
        </p:nvSpPr>
        <p:spPr>
          <a:xfrm rot="16200000">
            <a:off x="-872460" y="3695604"/>
            <a:ext cx="273685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sz="1200" smtClean="0"/>
              <a:t>Number of events</a:t>
            </a:r>
            <a:endParaRPr lang="en-US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193D02B-4EBE-4965-94A5-7D26293A291C}"/>
              </a:ext>
            </a:extLst>
          </p:cNvPr>
          <p:cNvSpPr txBox="1"/>
          <p:nvPr/>
        </p:nvSpPr>
        <p:spPr>
          <a:xfrm>
            <a:off x="1117423" y="5539811"/>
            <a:ext cx="81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24 hours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4DFD7620-1739-4CF5-9D2D-1B959E26CBBA}"/>
              </a:ext>
            </a:extLst>
          </p:cNvPr>
          <p:cNvSpPr txBox="1"/>
          <p:nvPr/>
        </p:nvSpPr>
        <p:spPr>
          <a:xfrm>
            <a:off x="2195055" y="5539811"/>
            <a:ext cx="88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night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3F22A078-3983-40F9-879C-5E913E30B164}"/>
              </a:ext>
            </a:extLst>
          </p:cNvPr>
          <p:cNvSpPr txBox="1"/>
          <p:nvPr/>
        </p:nvSpPr>
        <p:spPr>
          <a:xfrm>
            <a:off x="3492349" y="424403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9122FAD-681C-48B1-9E92-B7AB0408E333}"/>
              </a:ext>
            </a:extLst>
          </p:cNvPr>
          <p:cNvSpPr txBox="1"/>
          <p:nvPr/>
        </p:nvSpPr>
        <p:spPr>
          <a:xfrm>
            <a:off x="4564415" y="469887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EAAE97B9-0800-48F1-BB43-86E10FD883D9}"/>
              </a:ext>
            </a:extLst>
          </p:cNvPr>
          <p:cNvSpPr txBox="1"/>
          <p:nvPr/>
        </p:nvSpPr>
        <p:spPr>
          <a:xfrm>
            <a:off x="5648087" y="454208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8AED87C2-9DB5-4AEC-9341-E3C0EF9B7BEF}"/>
              </a:ext>
            </a:extLst>
          </p:cNvPr>
          <p:cNvSpPr txBox="1"/>
          <p:nvPr/>
        </p:nvSpPr>
        <p:spPr>
          <a:xfrm>
            <a:off x="6739493" y="480916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1868671-F9AE-4229-978B-BC04475F5AC4}"/>
              </a:ext>
            </a:extLst>
          </p:cNvPr>
          <p:cNvSpPr txBox="1"/>
          <p:nvPr/>
        </p:nvSpPr>
        <p:spPr>
          <a:xfrm>
            <a:off x="7823165" y="470183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6A5DAFBA-88DC-4158-A811-805DB26F9835}"/>
              </a:ext>
            </a:extLst>
          </p:cNvPr>
          <p:cNvSpPr txBox="1"/>
          <p:nvPr/>
        </p:nvSpPr>
        <p:spPr>
          <a:xfrm>
            <a:off x="7510463" y="5224937"/>
            <a:ext cx="1085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&lt;2.2 </a:t>
            </a:r>
            <a:r>
              <a:rPr lang="en-US" sz="1200" dirty="0" err="1"/>
              <a:t>mmol</a:t>
            </a:r>
            <a:r>
              <a:rPr lang="en-US" sz="1200" dirty="0"/>
              <a:t>/L over 24 hours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132103FB-2088-4DCB-9ACD-F0D17A5C3389}"/>
              </a:ext>
            </a:extLst>
          </p:cNvPr>
          <p:cNvSpPr txBox="1"/>
          <p:nvPr/>
        </p:nvSpPr>
        <p:spPr>
          <a:xfrm>
            <a:off x="1159686" y="5224937"/>
            <a:ext cx="1875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&lt;3.9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B5313DA-DFA5-4499-9867-B4F40F47A209}"/>
              </a:ext>
            </a:extLst>
          </p:cNvPr>
          <p:cNvSpPr txBox="1"/>
          <p:nvPr/>
        </p:nvSpPr>
        <p:spPr>
          <a:xfrm>
            <a:off x="3328607" y="5224937"/>
            <a:ext cx="1875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&lt;3.1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37EA801-ABF5-489C-B30E-8F6F20FA5CF1}"/>
              </a:ext>
            </a:extLst>
          </p:cNvPr>
          <p:cNvSpPr txBox="1"/>
          <p:nvPr/>
        </p:nvSpPr>
        <p:spPr>
          <a:xfrm>
            <a:off x="5345907" y="5224937"/>
            <a:ext cx="217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Glucose &lt;2.5 </a:t>
            </a:r>
            <a:r>
              <a:rPr lang="en-US" sz="1200" dirty="0" err="1"/>
              <a:t>mmol</a:t>
            </a:r>
            <a:r>
              <a:rPr lang="en-US" sz="1200" dirty="0"/>
              <a:t>/L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E0A7F72-BAEC-464E-9507-FE33ADE53CC8}"/>
              </a:ext>
            </a:extLst>
          </p:cNvPr>
          <p:cNvSpPr txBox="1"/>
          <p:nvPr/>
        </p:nvSpPr>
        <p:spPr>
          <a:xfrm>
            <a:off x="3313263" y="5539811"/>
            <a:ext cx="81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24 hours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A667AB51-9DDD-4543-B0AE-7A9FECB3CA05}"/>
              </a:ext>
            </a:extLst>
          </p:cNvPr>
          <p:cNvSpPr txBox="1"/>
          <p:nvPr/>
        </p:nvSpPr>
        <p:spPr>
          <a:xfrm>
            <a:off x="4379070" y="5539811"/>
            <a:ext cx="88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night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2AD340F9-4BC2-4AC3-AB03-2F85F45024CB}"/>
              </a:ext>
            </a:extLst>
          </p:cNvPr>
          <p:cNvSpPr txBox="1"/>
          <p:nvPr/>
        </p:nvSpPr>
        <p:spPr>
          <a:xfrm>
            <a:off x="5482910" y="5539811"/>
            <a:ext cx="81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24 hours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BCA76D1B-91B9-4995-9E1D-B0ADC59C60E3}"/>
              </a:ext>
            </a:extLst>
          </p:cNvPr>
          <p:cNvSpPr txBox="1"/>
          <p:nvPr/>
        </p:nvSpPr>
        <p:spPr>
          <a:xfrm>
            <a:off x="6535752" y="5539811"/>
            <a:ext cx="88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Over night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673366EC-920E-4EBB-B1BD-93498CEFED10}"/>
              </a:ext>
            </a:extLst>
          </p:cNvPr>
          <p:cNvSpPr txBox="1"/>
          <p:nvPr/>
        </p:nvSpPr>
        <p:spPr>
          <a:xfrm>
            <a:off x="2398862" y="459923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D17345AF-44B1-4392-855B-FCFD381DD4D1}"/>
              </a:ext>
            </a:extLst>
          </p:cNvPr>
          <p:cNvGrpSpPr/>
          <p:nvPr/>
        </p:nvGrpSpPr>
        <p:grpSpPr>
          <a:xfrm>
            <a:off x="1054362" y="5461000"/>
            <a:ext cx="2087054" cy="93784"/>
            <a:chOff x="995418" y="5271383"/>
            <a:chExt cx="2155939" cy="219186"/>
          </a:xfrm>
        </p:grpSpPr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8730D9CA-6B72-4B1B-ACA7-62ABAF59983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1E0BA1AB-17F1-4DAA-9592-99FB37AA318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4E15FFD0-361D-455C-BAE5-DA84BF395D1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D17345AF-44B1-4392-855B-FCFD381DD4D1}"/>
              </a:ext>
            </a:extLst>
          </p:cNvPr>
          <p:cNvGrpSpPr/>
          <p:nvPr/>
        </p:nvGrpSpPr>
        <p:grpSpPr>
          <a:xfrm>
            <a:off x="3229721" y="5461000"/>
            <a:ext cx="2087054" cy="93784"/>
            <a:chOff x="995418" y="5271383"/>
            <a:chExt cx="2155939" cy="219186"/>
          </a:xfrm>
        </p:grpSpPr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8730D9CA-6B72-4B1B-ACA7-62ABAF59983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1E0BA1AB-17F1-4DAA-9592-99FB37AA318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4E15FFD0-361D-455C-BAE5-DA84BF395D1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D17345AF-44B1-4392-855B-FCFD381DD4D1}"/>
              </a:ext>
            </a:extLst>
          </p:cNvPr>
          <p:cNvGrpSpPr/>
          <p:nvPr/>
        </p:nvGrpSpPr>
        <p:grpSpPr>
          <a:xfrm>
            <a:off x="5396421" y="5461000"/>
            <a:ext cx="2087054" cy="93784"/>
            <a:chOff x="995418" y="5271383"/>
            <a:chExt cx="2155939" cy="2191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8730D9CA-6B72-4B1B-ACA7-62ABAF59983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1E0BA1AB-17F1-4DAA-9592-99FB37AA318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4E15FFD0-361D-455C-BAE5-DA84BF395D1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045390" y="5214463"/>
            <a:ext cx="4432299" cy="45719"/>
            <a:chOff x="2045390" y="5214463"/>
            <a:chExt cx="4432299" cy="45719"/>
          </a:xfrm>
        </p:grpSpPr>
        <p:sp>
          <p:nvSpPr>
            <p:cNvPr id="71" name="Rectangle 70"/>
            <p:cNvSpPr/>
            <p:nvPr/>
          </p:nvSpPr>
          <p:spPr>
            <a:xfrm>
              <a:off x="2045390" y="5214463"/>
              <a:ext cx="9048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34551" y="5214463"/>
              <a:ext cx="9048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387201" y="5214463"/>
              <a:ext cx="9048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41529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</TotalTime>
  <Words>1048</Words>
  <Application>Microsoft Office PowerPoint</Application>
  <PresentationFormat>On-screen Show (4:3)</PresentationFormat>
  <Paragraphs>152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Divider Page</vt:lpstr>
      <vt:lpstr>Custom Design</vt:lpstr>
      <vt:lpstr>Novel glucose-sensing technology and hypoglycaemia in type 1 diabetes: a multicentre, non-masked, randomised controlled trial</vt:lpstr>
      <vt:lpstr>Introduction</vt:lpstr>
      <vt:lpstr>Sensor-based flash glucose monitoring system</vt:lpstr>
      <vt:lpstr>IMPACT study design</vt:lpstr>
      <vt:lpstr>Participants</vt:lpstr>
      <vt:lpstr>Baseline characteristics</vt:lpstr>
      <vt:lpstr>Time in hypoglycaemia (primary endpoint)</vt:lpstr>
      <vt:lpstr>Time in glucose states</vt:lpstr>
      <vt:lpstr>Hypoglycaemia event rates</vt:lpstr>
      <vt:lpstr>Other secondary glucose endpoint</vt:lpstr>
      <vt:lpstr>Patient satisfaction and QoL </vt:lpstr>
      <vt:lpstr>Adverse events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Gleaves</dc:creator>
  <cp:lastModifiedBy>Lee</cp:lastModifiedBy>
  <cp:revision>270</cp:revision>
  <dcterms:created xsi:type="dcterms:W3CDTF">2016-11-21T18:43:11Z</dcterms:created>
  <dcterms:modified xsi:type="dcterms:W3CDTF">2018-02-06T10:33:23Z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77868</vt:lpwstr>
  </property>
  <property fmtid="{D5CDD505-2E9C-101B-9397-08002B2CF9AE}" pid="3" name="Offisync_ServerID">
    <vt:lpwstr>0d673023-5242-4d13-a9d7-ca41728b752d</vt:lpwstr>
  </property>
  <property fmtid="{D5CDD505-2E9C-101B-9397-08002B2CF9AE}" pid="4" name="Offisync_UpdateToken">
    <vt:lpwstr>1</vt:lpwstr>
  </property>
  <property fmtid="{D5CDD505-2E9C-101B-9397-08002B2CF9AE}" pid="5" name="Jive_VersionGuid">
    <vt:lpwstr>444bfaab-f890-4d63-ad56-3876fa741993</vt:lpwstr>
  </property>
  <property fmtid="{D5CDD505-2E9C-101B-9397-08002B2CF9AE}" pid="6" name="Offisync_ProviderInitializationData">
    <vt:lpwstr>https://hive.springernature.com</vt:lpwstr>
  </property>
  <property fmtid="{D5CDD505-2E9C-101B-9397-08002B2CF9AE}" pid="7" name="Jive_LatestUserAccountName">
    <vt:lpwstr>raul.martinez@springer.com</vt:lpwstr>
  </property>
  <property fmtid="{D5CDD505-2E9C-101B-9397-08002B2CF9AE}" pid="8" name="Jive_ModifiedButNotPublished">
    <vt:lpwstr>True</vt:lpwstr>
  </property>
  <property fmtid="{D5CDD505-2E9C-101B-9397-08002B2CF9AE}" pid="9" name="ArticulateGUID">
    <vt:lpwstr>A5D3C280-E431-4D93-B5F2-171ACA9EABFF</vt:lpwstr>
  </property>
  <property fmtid="{D5CDD505-2E9C-101B-9397-08002B2CF9AE}" pid="10" name="ArticulatePath">
    <vt:lpwstr>ABBYZZ1221_Bolinder 2016_summary slides_05feb2018</vt:lpwstr>
  </property>
</Properties>
</file>