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howSpecialPlsOnTitleSld="0" saveSubsetFonts="1" autoCompressPictures="0">
  <p:sldMasterIdLst>
    <p:sldMasterId id="2147483662" r:id="rId1"/>
    <p:sldMasterId id="2147483674" r:id="rId2"/>
  </p:sldMasterIdLst>
  <p:notesMasterIdLst>
    <p:notesMasterId r:id="rId16"/>
  </p:notesMasterIdLst>
  <p:sldIdLst>
    <p:sldId id="283" r:id="rId3"/>
    <p:sldId id="260" r:id="rId4"/>
    <p:sldId id="261" r:id="rId5"/>
    <p:sldId id="284" r:id="rId6"/>
    <p:sldId id="285" r:id="rId7"/>
    <p:sldId id="264" r:id="rId8"/>
    <p:sldId id="286" r:id="rId9"/>
    <p:sldId id="266" r:id="rId10"/>
    <p:sldId id="287" r:id="rId11"/>
    <p:sldId id="268" r:id="rId12"/>
    <p:sldId id="288" r:id="rId13"/>
    <p:sldId id="270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298" userDrawn="1">
          <p15:clr>
            <a:srgbClr val="A4A3A4"/>
          </p15:clr>
        </p15:guide>
        <p15:guide id="4" pos="4500" userDrawn="1">
          <p15:clr>
            <a:srgbClr val="A4A3A4"/>
          </p15:clr>
        </p15:guide>
        <p15:guide id="5" pos="3564" userDrawn="1">
          <p15:clr>
            <a:srgbClr val="A4A3A4"/>
          </p15:clr>
        </p15:guide>
        <p15:guide id="6" pos="2632" userDrawn="1">
          <p15:clr>
            <a:srgbClr val="A4A3A4"/>
          </p15:clr>
        </p15:guide>
        <p15:guide id="7" pos="1700" userDrawn="1">
          <p15:clr>
            <a:srgbClr val="A4A3A4"/>
          </p15:clr>
        </p15:guide>
        <p15:guide id="8" pos="760" userDrawn="1">
          <p15:clr>
            <a:srgbClr val="A4A3A4"/>
          </p15:clr>
        </p15:guide>
        <p15:guide id="9" orient="horz" pos="103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lett, Iain" initials="BI" lastIdx="20" clrIdx="0"/>
  <p:cmAuthor id="1" name="MC, Springer Healthcare" initials="MC" lastIdx="3" clrIdx="1"/>
  <p:cmAuthor id="2" name="ST, Springer Healthcare" initials="ST" lastIdx="30" clrIdx="2"/>
  <p:cmAuthor id="3" name="Cartmale, Amanda J" initials="CAJ" lastIdx="8" clrIdx="3"/>
  <p:cmAuthor id="4" name="Heather Pryor" initials="HP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FD1"/>
    <a:srgbClr val="C7D301"/>
    <a:srgbClr val="E9EBF5"/>
    <a:srgbClr val="4472C4"/>
    <a:srgbClr val="002344"/>
    <a:srgbClr val="F2F2F2"/>
    <a:srgbClr val="00ACE9"/>
    <a:srgbClr val="92D050"/>
    <a:srgbClr val="EE7202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911" autoAdjust="0"/>
  </p:normalViewPr>
  <p:slideViewPr>
    <p:cSldViewPr snapToGrid="0" snapToObjects="1">
      <p:cViewPr varScale="1">
        <p:scale>
          <a:sx n="144" d="100"/>
          <a:sy n="144" d="100"/>
        </p:scale>
        <p:origin x="2328" y="102"/>
      </p:cViewPr>
      <p:guideLst>
        <p:guide orient="horz" pos="2183"/>
        <p:guide pos="2880"/>
        <p:guide orient="horz" pos="1298"/>
        <p:guide pos="4500"/>
        <p:guide pos="3564"/>
        <p:guide pos="2632"/>
        <p:guide pos="1700"/>
        <p:guide pos="760"/>
        <p:guide orient="horz" pos="10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97E-2"/>
          <c:y val="0"/>
          <c:w val="0.93380081865215303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809792"/>
        <c:axId val="11871360"/>
      </c:barChart>
      <c:catAx>
        <c:axId val="105809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871360"/>
        <c:crosses val="autoZero"/>
        <c:auto val="1"/>
        <c:lblAlgn val="ctr"/>
        <c:lblOffset val="100"/>
        <c:noMultiLvlLbl val="0"/>
      </c:catAx>
      <c:valAx>
        <c:axId val="118713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580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97E-2"/>
          <c:y val="0"/>
          <c:w val="0.93380081865215303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46816"/>
        <c:axId val="11915264"/>
      </c:barChart>
      <c:catAx>
        <c:axId val="10946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915264"/>
        <c:crosses val="autoZero"/>
        <c:auto val="1"/>
        <c:lblAlgn val="ctr"/>
        <c:lblOffset val="100"/>
        <c:noMultiLvlLbl val="0"/>
      </c:catAx>
      <c:valAx>
        <c:axId val="119152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094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97E-2"/>
          <c:y val="0"/>
          <c:w val="0.93380081865215303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E33-4DBE-BAE5-094E4BA0EC3B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091392"/>
        <c:axId val="12092928"/>
      </c:barChart>
      <c:catAx>
        <c:axId val="12091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92928"/>
        <c:crosses val="autoZero"/>
        <c:auto val="1"/>
        <c:lblAlgn val="ctr"/>
        <c:lblOffset val="100"/>
        <c:noMultiLvlLbl val="0"/>
      </c:catAx>
      <c:valAx>
        <c:axId val="120929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09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97E-2"/>
          <c:y val="0"/>
          <c:w val="0.93380081865215303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B-45E1-8006-3D8D40E78E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AB-45E1-8006-3D8D40E78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42816"/>
        <c:axId val="11448704"/>
      </c:barChart>
      <c:catAx>
        <c:axId val="114428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448704"/>
        <c:crosses val="autoZero"/>
        <c:auto val="1"/>
        <c:lblAlgn val="ctr"/>
        <c:lblOffset val="100"/>
        <c:noMultiLvlLbl val="0"/>
      </c:catAx>
      <c:valAx>
        <c:axId val="114487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442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 (24 hours, N=88)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Glucose
&lt;3 mmol/L</c:v>
                </c:pt>
                <c:pt idx="1">
                  <c:v>Glucose
&lt;3.9 mmol/L</c:v>
                </c:pt>
                <c:pt idx="2">
                  <c:v>Glucose
3.9–10 mmol/L</c:v>
                </c:pt>
                <c:pt idx="3">
                  <c:v>Glucose
&gt;10 mmol/L</c:v>
                </c:pt>
                <c:pt idx="4">
                  <c:v>Glucose
&gt;13.3 mmol/L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0.9</c:v>
                </c:pt>
                <c:pt idx="1">
                  <c:v>2.2000000000000002</c:v>
                </c:pt>
                <c:pt idx="2">
                  <c:v>12.1</c:v>
                </c:pt>
                <c:pt idx="3">
                  <c:v>9.6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03-4E9C-A22C-A83E136370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Daytime (N=88)</c:v>
                </c:pt>
              </c:strCache>
            </c:strRef>
          </c:tx>
          <c:spPr>
            <a:solidFill>
              <a:srgbClr val="E3AFD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Glucose
&lt;3 mmol/L</c:v>
                </c:pt>
                <c:pt idx="1">
                  <c:v>Glucose
&lt;3.9 mmol/L</c:v>
                </c:pt>
                <c:pt idx="2">
                  <c:v>Glucose
3.9–10 mmol/L</c:v>
                </c:pt>
                <c:pt idx="3">
                  <c:v>Glucose
&gt;10 mmol/L</c:v>
                </c:pt>
                <c:pt idx="4">
                  <c:v>Glucose
&gt;13.3 mmol/L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0.4</c:v>
                </c:pt>
                <c:pt idx="1">
                  <c:v>1.2</c:v>
                </c:pt>
                <c:pt idx="2">
                  <c:v>8.1</c:v>
                </c:pt>
                <c:pt idx="3">
                  <c:v>6.7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03-4E9C-A22C-A83E136370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Night-time (N=87)</c:v>
                </c:pt>
              </c:strCache>
            </c:strRef>
          </c:tx>
          <c:spPr>
            <a:solidFill>
              <a:srgbClr val="EE720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Glucose
&lt;3 mmol/L</c:v>
                </c:pt>
                <c:pt idx="1">
                  <c:v>Glucose
&lt;3.9 mmol/L</c:v>
                </c:pt>
                <c:pt idx="2">
                  <c:v>Glucose
3.9–10 mmol/L</c:v>
                </c:pt>
                <c:pt idx="3">
                  <c:v>Glucose
&gt;10 mmol/L</c:v>
                </c:pt>
                <c:pt idx="4">
                  <c:v>Glucose
&gt;13.3 mmol/L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0.5</c:v>
                </c:pt>
                <c:pt idx="1">
                  <c:v>1</c:v>
                </c:pt>
                <c:pt idx="2">
                  <c:v>4.0999999999999996</c:v>
                </c:pt>
                <c:pt idx="3">
                  <c:v>2.9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03-4E9C-A22C-A83E136370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CSII (N=50)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Glucose
&lt;3 mmol/L</c:v>
                </c:pt>
                <c:pt idx="1">
                  <c:v>Glucose
&lt;3.9 mmol/L</c:v>
                </c:pt>
                <c:pt idx="2">
                  <c:v>Glucose
3.9–10 mmol/L</c:v>
                </c:pt>
                <c:pt idx="3">
                  <c:v>Glucose
&gt;10 mmol/L</c:v>
                </c:pt>
                <c:pt idx="4">
                  <c:v>Glucose
&gt;13.3 mmol/L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0.7</c:v>
                </c:pt>
                <c:pt idx="1">
                  <c:v>2</c:v>
                </c:pt>
                <c:pt idx="2">
                  <c:v>12.1</c:v>
                </c:pt>
                <c:pt idx="3">
                  <c:v>9.9</c:v>
                </c:pt>
                <c:pt idx="4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03-4E9C-A22C-A83E136370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MDI (N=38)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Glucose
&lt;3 mmol/L</c:v>
                </c:pt>
                <c:pt idx="1">
                  <c:v>Glucose
&lt;3.9 mmol/L</c:v>
                </c:pt>
                <c:pt idx="2">
                  <c:v>Glucose
3.9–10 mmol/L</c:v>
                </c:pt>
                <c:pt idx="3">
                  <c:v>Glucose
&gt;10 mmol/L</c:v>
                </c:pt>
                <c:pt idx="4">
                  <c:v>Glucose
&gt;13.3 mmol/L</c:v>
                </c:pt>
              </c:strCache>
            </c:strRef>
          </c:cat>
          <c:val>
            <c:numRef>
              <c:f>Sheet1!$F$2:$F$6</c:f>
              <c:numCache>
                <c:formatCode>0.0</c:formatCode>
                <c:ptCount val="5"/>
                <c:pt idx="0">
                  <c:v>1.3</c:v>
                </c:pt>
                <c:pt idx="1">
                  <c:v>2.6</c:v>
                </c:pt>
                <c:pt idx="2">
                  <c:v>12.2</c:v>
                </c:pt>
                <c:pt idx="3">
                  <c:v>9.1999999999999993</c:v>
                </c:pt>
                <c:pt idx="4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03-4E9C-A22C-A83E13637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13920"/>
        <c:axId val="11315456"/>
      </c:barChart>
      <c:catAx>
        <c:axId val="11313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5456"/>
        <c:crosses val="autoZero"/>
        <c:auto val="1"/>
        <c:lblAlgn val="ctr"/>
        <c:lblOffset val="100"/>
        <c:noMultiLvlLbl val="0"/>
      </c:catAx>
      <c:valAx>
        <c:axId val="113154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0" dirty="0"/>
                  <a:t>Mean time in range</a:t>
                </a:r>
                <a:r>
                  <a:rPr lang="en-GB" b="0" baseline="0" dirty="0"/>
                  <a:t> (</a:t>
                </a:r>
                <a:r>
                  <a:rPr lang="en-GB" b="0" dirty="0"/>
                  <a:t>hours)</a:t>
                </a:r>
              </a:p>
            </c:rich>
          </c:tx>
          <c:layout>
            <c:manualLayout>
              <c:xMode val="edge"/>
              <c:yMode val="edge"/>
              <c:x val="1.3151477932339915E-2"/>
              <c:y val="0.210668085313573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1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2678590350841381E-2"/>
          <c:y val="1.7020821889338351E-2"/>
          <c:w val="0.9450028778099957"/>
          <c:h val="9.19095353046273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5F01-565C-F84C-954B-12DCBD5F17A2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B42E-6695-4941-9073-2122C0795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38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73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6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26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6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1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35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85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3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4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67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75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8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29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29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293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6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914648F-4F63-45D9-A176-5C5FD450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142873"/>
            <a:ext cx="8351520" cy="673735"/>
          </a:xfrm>
          <a:prstGeom prst="rect">
            <a:avLst/>
          </a:prstGeo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2FC4BEC-0401-455B-AD0C-2E5A41B28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chemeClr val="tx1"/>
                </a:solidFill>
              </a:defRPr>
            </a:lvl1pPr>
            <a:lvl2pPr marL="42068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</a:defRPr>
            </a:lvl2pPr>
            <a:lvl3pPr marL="596900" indent="-1698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chemeClr val="tx1"/>
                </a:solidFill>
              </a:defRPr>
            </a:lvl3pPr>
            <a:lvl4pPr marL="742950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 marL="901700" indent="-1460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443C07BE-890A-4999-B55B-148E71B837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54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914648F-4F63-45D9-A176-5C5FD450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142873"/>
            <a:ext cx="8351520" cy="673735"/>
          </a:xfrm>
          <a:prstGeom prst="rect">
            <a:avLst/>
          </a:prstGeom>
        </p:spPr>
        <p:txBody>
          <a:bodyPr anchor="b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443C07BE-890A-4999-B55B-148E71B837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8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84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06701"/>
            <a:ext cx="7886700" cy="3370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  <a:lvl2pPr>
              <a:defRPr>
                <a:solidFill>
                  <a:srgbClr val="002344"/>
                </a:solidFill>
              </a:defRPr>
            </a:lvl2pPr>
            <a:lvl3pPr>
              <a:defRPr>
                <a:solidFill>
                  <a:srgbClr val="002344"/>
                </a:solidFill>
              </a:defRPr>
            </a:lvl3pPr>
            <a:lvl4pPr>
              <a:defRPr>
                <a:solidFill>
                  <a:srgbClr val="002344"/>
                </a:solidFill>
              </a:defRPr>
            </a:lvl4pPr>
            <a:lvl5pPr>
              <a:defRPr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1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lancrutchley/Desktop/PPT%20Links/ppt-bubbles-white.png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r:link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16" y="0"/>
            <a:ext cx="5129783" cy="52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957261"/>
            <a:ext cx="9144000" cy="0"/>
          </a:xfrm>
          <a:prstGeom prst="line">
            <a:avLst/>
          </a:prstGeom>
          <a:ln w="22225">
            <a:solidFill>
              <a:srgbClr val="9DA1A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176211"/>
            <a:ext cx="2866037" cy="62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5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/>
              <a:t>An alternative sensor-based method for glucose monitoring in children and young people with diabetes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5D202D5-EF9B-40B6-B900-E7AC16FE3F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z="1400" dirty="0"/>
              <a:t>Edge J, et al. </a:t>
            </a:r>
            <a:r>
              <a:rPr lang="de-DE" sz="1400" i="1" dirty="0"/>
              <a:t>Arch Dis Child. </a:t>
            </a:r>
            <a:r>
              <a:rPr lang="de-DE" sz="1400" dirty="0"/>
              <a:t>2017;102(6):543–549</a:t>
            </a:r>
            <a:endParaRPr lang="en-NZ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Glycaemic variability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8D7085-B99B-4DD8-A778-68790E43E8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NZ" dirty="0"/>
              <a:t>*06:00 to 22:00 </a:t>
            </a:r>
            <a:r>
              <a:rPr lang="en-NZ" baseline="30000" dirty="0"/>
              <a:t>†</a:t>
            </a:r>
            <a:r>
              <a:rPr lang="en-NZ" dirty="0"/>
              <a:t>22:00 to 06:00</a:t>
            </a:r>
            <a:br>
              <a:rPr lang="en-NZ" dirty="0"/>
            </a:br>
            <a:r>
              <a:rPr lang="en-NZ" dirty="0"/>
              <a:t>CSII, continuous subcutaneous insulin infusion; MDI, multiple daily injection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</a:t>
            </a:r>
            <a:r>
              <a:rPr lang="de-DE" dirty="0"/>
              <a:t> 2017;102(6):543–54</a:t>
            </a:r>
            <a:endParaRPr lang="en-NZ" dirty="0"/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25623D61-B244-4C33-A384-FBA2F6A87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537729"/>
          </a:xfrm>
        </p:spPr>
        <p:txBody>
          <a:bodyPr/>
          <a:lstStyle/>
          <a:p>
            <a:r>
              <a:rPr lang="en-AU" dirty="0"/>
              <a:t>Patients were in </a:t>
            </a:r>
            <a:r>
              <a:rPr lang="en-AU" dirty="0" err="1"/>
              <a:t>euglycaemia</a:t>
            </a:r>
            <a:r>
              <a:rPr lang="en-AU" dirty="0"/>
              <a:t> for ~50% of the day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37" name="Content Placeholder 3">
            <a:extLst>
              <a:ext uri="{FF2B5EF4-FFF2-40B4-BE49-F238E27FC236}">
                <a16:creationId xmlns:a16="http://schemas.microsoft.com/office/drawing/2014/main" id="{689815FD-9C6E-4A1C-A89D-57662B4776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182315"/>
              </p:ext>
            </p:extLst>
          </p:nvPr>
        </p:nvGraphicFramePr>
        <p:xfrm>
          <a:off x="420688" y="2561525"/>
          <a:ext cx="8351837" cy="3060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62A80B08-8115-4D86-8D5D-3ACE752DFA6C}"/>
              </a:ext>
            </a:extLst>
          </p:cNvPr>
          <p:cNvSpPr txBox="1"/>
          <p:nvPr/>
        </p:nvSpPr>
        <p:spPr>
          <a:xfrm>
            <a:off x="1729056" y="5664314"/>
            <a:ext cx="2109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Time in </a:t>
            </a:r>
            <a:r>
              <a:rPr lang="en-US" sz="1200" dirty="0" err="1"/>
              <a:t>hypoglycaemia</a:t>
            </a:r>
            <a:endParaRPr lang="en-US" sz="1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B971B8-8BF9-4773-9299-727A8D042359}"/>
              </a:ext>
            </a:extLst>
          </p:cNvPr>
          <p:cNvSpPr txBox="1"/>
          <p:nvPr/>
        </p:nvSpPr>
        <p:spPr>
          <a:xfrm>
            <a:off x="5999744" y="5664314"/>
            <a:ext cx="2109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Time in </a:t>
            </a:r>
            <a:r>
              <a:rPr lang="en-US" sz="1200" dirty="0" err="1"/>
              <a:t>hyperglycaemia</a:t>
            </a:r>
            <a:endParaRPr lang="en-US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FE4422-302E-4491-BA17-799F662BE491}"/>
              </a:ext>
            </a:extLst>
          </p:cNvPr>
          <p:cNvSpPr txBox="1"/>
          <p:nvPr/>
        </p:nvSpPr>
        <p:spPr>
          <a:xfrm>
            <a:off x="4280348" y="2605899"/>
            <a:ext cx="261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/>
              <a:t>*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03B7E3-1F1B-47A3-B6D2-71385A0A279A}"/>
              </a:ext>
            </a:extLst>
          </p:cNvPr>
          <p:cNvSpPr txBox="1"/>
          <p:nvPr/>
        </p:nvSpPr>
        <p:spPr>
          <a:xfrm>
            <a:off x="5923801" y="2639029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50" baseline="30000" dirty="0"/>
              <a:t>†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3C2FF44-664E-4863-B32D-A77F893EE961}"/>
              </a:ext>
            </a:extLst>
          </p:cNvPr>
          <p:cNvSpPr txBox="1"/>
          <p:nvPr/>
        </p:nvSpPr>
        <p:spPr>
          <a:xfrm>
            <a:off x="3850112" y="5664314"/>
            <a:ext cx="2109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Time in </a:t>
            </a:r>
            <a:r>
              <a:rPr lang="en-US" sz="1200" dirty="0" err="1"/>
              <a:t>euglycaemia</a:t>
            </a:r>
            <a:endParaRPr lang="en-US" sz="12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437DE0F-93CA-4B6D-9DAB-3C322D83C8E4}"/>
              </a:ext>
            </a:extLst>
          </p:cNvPr>
          <p:cNvGrpSpPr/>
          <p:nvPr/>
        </p:nvGrpSpPr>
        <p:grpSpPr>
          <a:xfrm>
            <a:off x="1200151" y="5553188"/>
            <a:ext cx="2952750" cy="108000"/>
            <a:chOff x="2372557" y="5667692"/>
            <a:chExt cx="1547998" cy="108000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721124E7-D4DD-4BCD-B690-21A1F58DBF61}"/>
                </a:ext>
              </a:extLst>
            </p:cNvPr>
            <p:cNvCxnSpPr/>
            <p:nvPr/>
          </p:nvCxnSpPr>
          <p:spPr>
            <a:xfrm>
              <a:off x="2372557" y="5721692"/>
              <a:ext cx="15479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969516F0-4E2B-463E-BBC3-A6C1BE0CADB7}"/>
                </a:ext>
              </a:extLst>
            </p:cNvPr>
            <p:cNvCxnSpPr/>
            <p:nvPr/>
          </p:nvCxnSpPr>
          <p:spPr>
            <a:xfrm>
              <a:off x="2372557" y="5667692"/>
              <a:ext cx="0" cy="10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2D5A7BB-6A57-49E8-824F-D4C482D5CA62}"/>
                </a:ext>
              </a:extLst>
            </p:cNvPr>
            <p:cNvCxnSpPr/>
            <p:nvPr/>
          </p:nvCxnSpPr>
          <p:spPr>
            <a:xfrm>
              <a:off x="3920555" y="5667692"/>
              <a:ext cx="0" cy="10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E64CB43-F6BC-44FD-9A68-93D0AAD4AB05}"/>
              </a:ext>
            </a:extLst>
          </p:cNvPr>
          <p:cNvGrpSpPr/>
          <p:nvPr/>
        </p:nvGrpSpPr>
        <p:grpSpPr>
          <a:xfrm>
            <a:off x="4203701" y="5553188"/>
            <a:ext cx="1431924" cy="108000"/>
            <a:chOff x="2372557" y="5667692"/>
            <a:chExt cx="1547998" cy="10800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4D2AE27-88AE-45B2-A558-FE4B3E5D5D55}"/>
                </a:ext>
              </a:extLst>
            </p:cNvPr>
            <p:cNvCxnSpPr/>
            <p:nvPr/>
          </p:nvCxnSpPr>
          <p:spPr>
            <a:xfrm>
              <a:off x="2372557" y="5721692"/>
              <a:ext cx="15479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3B0C5D9D-2668-4637-BDCC-AB967EC90FDE}"/>
                </a:ext>
              </a:extLst>
            </p:cNvPr>
            <p:cNvCxnSpPr/>
            <p:nvPr/>
          </p:nvCxnSpPr>
          <p:spPr>
            <a:xfrm>
              <a:off x="2372557" y="5667692"/>
              <a:ext cx="0" cy="10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0929901D-B51B-474E-82EA-20C087D2D952}"/>
                </a:ext>
              </a:extLst>
            </p:cNvPr>
            <p:cNvCxnSpPr/>
            <p:nvPr/>
          </p:nvCxnSpPr>
          <p:spPr>
            <a:xfrm>
              <a:off x="3920555" y="5667692"/>
              <a:ext cx="0" cy="10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37EB08E-0CD9-4893-8899-EA1C0C9043B1}"/>
              </a:ext>
            </a:extLst>
          </p:cNvPr>
          <p:cNvGrpSpPr/>
          <p:nvPr/>
        </p:nvGrpSpPr>
        <p:grpSpPr>
          <a:xfrm>
            <a:off x="5680075" y="5553188"/>
            <a:ext cx="2940046" cy="108000"/>
            <a:chOff x="2372557" y="5667692"/>
            <a:chExt cx="1547998" cy="108000"/>
          </a:xfrm>
        </p:grpSpPr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26D1166-F196-4AD5-869A-3C06651F9F9B}"/>
                </a:ext>
              </a:extLst>
            </p:cNvPr>
            <p:cNvCxnSpPr/>
            <p:nvPr/>
          </p:nvCxnSpPr>
          <p:spPr>
            <a:xfrm>
              <a:off x="2372557" y="5721692"/>
              <a:ext cx="154799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DF5C90CD-2207-4CD3-8C34-1C3756667EFA}"/>
                </a:ext>
              </a:extLst>
            </p:cNvPr>
            <p:cNvCxnSpPr/>
            <p:nvPr/>
          </p:nvCxnSpPr>
          <p:spPr>
            <a:xfrm>
              <a:off x="2372557" y="5667692"/>
              <a:ext cx="0" cy="10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6BCF222-2B73-48A6-846E-5EF1A4154A37}"/>
                </a:ext>
              </a:extLst>
            </p:cNvPr>
            <p:cNvCxnSpPr/>
            <p:nvPr/>
          </p:nvCxnSpPr>
          <p:spPr>
            <a:xfrm>
              <a:off x="3920555" y="5667692"/>
              <a:ext cx="0" cy="108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735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User acceptability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system was rated favourably* by most respondents, </a:t>
            </a:r>
            <a:br>
              <a:rPr lang="en-GB" dirty="0"/>
            </a:br>
            <a:r>
              <a:rPr lang="en-GB" dirty="0"/>
              <a:t>and was perceived similarly by boys and girls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75A49-5BD9-44B4-9CF0-2D8B83A715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*Responses rated on a scale of 0 (strongly agree) to 4 (strongly disagree), with favourable acceptability defined as a score of 0 or 1;</a:t>
            </a:r>
            <a:br>
              <a:rPr lang="en-NZ" dirty="0"/>
            </a:br>
            <a:r>
              <a:rPr lang="en-NZ" dirty="0"/>
              <a:t>SMBG, self-monitoring of blood glucose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89C0872-7CCF-4559-8C08-0D3881C60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405633"/>
              </p:ext>
            </p:extLst>
          </p:nvPr>
        </p:nvGraphicFramePr>
        <p:xfrm>
          <a:off x="495261" y="2990850"/>
          <a:ext cx="8153480" cy="18288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Question topic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% patients scoring questions favourably*</a:t>
                      </a:r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Sensor application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84.3–92.1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Sensor wear and use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87.2–100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Comparison with SMBG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85.4–97.5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The device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68.3–96.3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85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Adverse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/>
              <a:t>One SAE unrelated to the study or device was reported (pain and lack </a:t>
            </a:r>
            <a:br>
              <a:rPr lang="en-GB" sz="2000" dirty="0"/>
            </a:br>
            <a:r>
              <a:rPr lang="en-GB" sz="2000" dirty="0"/>
              <a:t>of feeling in leg) </a:t>
            </a:r>
          </a:p>
          <a:p>
            <a:r>
              <a:rPr lang="en-GB" sz="2000" dirty="0"/>
              <a:t>5 device-related AEs (mostly mild) occurred:</a:t>
            </a:r>
          </a:p>
          <a:p>
            <a:pPr lvl="1"/>
            <a:r>
              <a:rPr lang="en-GB" sz="1800" dirty="0"/>
              <a:t>allergic reaction, blister and pink mark/scabbing in 1 patient each</a:t>
            </a:r>
          </a:p>
          <a:p>
            <a:pPr lvl="1"/>
            <a:r>
              <a:rPr lang="en-GB" sz="1800" dirty="0"/>
              <a:t>abrasion on sensor removal in 2 patients</a:t>
            </a:r>
          </a:p>
          <a:p>
            <a:pPr lvl="1">
              <a:spcAft>
                <a:spcPts val="1200"/>
              </a:spcAft>
            </a:pPr>
            <a:r>
              <a:rPr lang="en-GB" sz="1800" dirty="0"/>
              <a:t>all were resolved at study completion</a:t>
            </a:r>
          </a:p>
          <a:p>
            <a:r>
              <a:rPr lang="en-GB" sz="2000" dirty="0"/>
              <a:t>Anticipated sensor application-associated AEs included:</a:t>
            </a:r>
          </a:p>
          <a:p>
            <a:pPr lvl="1"/>
            <a:r>
              <a:rPr lang="en-GB" sz="1800" dirty="0"/>
              <a:t>moderate erythema (11.6% of site insertions)</a:t>
            </a:r>
          </a:p>
          <a:p>
            <a:pPr lvl="1"/>
            <a:r>
              <a:rPr lang="en-GB" sz="1800" dirty="0"/>
              <a:t>mild erythema (13.6%)</a:t>
            </a:r>
          </a:p>
          <a:p>
            <a:pPr lvl="1"/>
            <a:r>
              <a:rPr lang="en-GB" sz="1800" dirty="0"/>
              <a:t>pain (4.1%)</a:t>
            </a:r>
          </a:p>
          <a:p>
            <a:pPr lvl="1"/>
            <a:r>
              <a:rPr lang="en-GB" sz="1800" dirty="0"/>
              <a:t>mild bleeding, bruising, itching and oedema (&lt;3% each)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0A126-E277-4B5C-9259-D4C8773E7C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AEs, adverse events; SAE serious adverse event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</a:t>
            </a:r>
            <a:r>
              <a:rPr lang="de-DE" dirty="0"/>
              <a:t> 2017;102(6):543–54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439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The </a:t>
            </a:r>
            <a:r>
              <a:rPr lang="en-GB" dirty="0" err="1"/>
              <a:t>FreeStyle</a:t>
            </a:r>
            <a:r>
              <a:rPr lang="en-GB" dirty="0"/>
              <a:t> </a:t>
            </a:r>
            <a:r>
              <a:rPr lang="en-GB" dirty="0" err="1"/>
              <a:t>Libre</a:t>
            </a:r>
            <a:r>
              <a:rPr lang="en-GB" dirty="0"/>
              <a:t>™ Flash Glucose Monitoring System was accurate and safe, and had favourable acceptability in paediatric patients (4–17 years old) with type 1 diabetes</a:t>
            </a:r>
          </a:p>
          <a:p>
            <a:r>
              <a:rPr lang="en-GB" dirty="0"/>
              <a:t>Accuracy was unaffected by patient characteristics, making it suitable for a broad range of children and young people </a:t>
            </a:r>
            <a:br>
              <a:rPr lang="en-GB" dirty="0"/>
            </a:br>
            <a:r>
              <a:rPr lang="en-GB" dirty="0"/>
              <a:t>with diabetes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75FDE8-1726-43FB-89E4-97F40044D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Edge J, et al. </a:t>
            </a:r>
            <a:r>
              <a:rPr lang="de-DE" i="1" dirty="0"/>
              <a:t>Arch Dis Child.</a:t>
            </a:r>
            <a:r>
              <a:rPr lang="de-DE" dirty="0"/>
              <a:t> 2017;102(6):543–54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1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While safe and efficacious, CGM is underused in paediatric patients with diabetes, despite &gt;75% not meeting ISPAD/ADA guidelines for glycaemic control</a:t>
            </a:r>
          </a:p>
          <a:p>
            <a:r>
              <a:rPr lang="en-GB" dirty="0"/>
              <a:t>Among the barriers to CGM use are:</a:t>
            </a:r>
          </a:p>
          <a:p>
            <a:pPr lvl="1"/>
            <a:r>
              <a:rPr lang="en-GB" dirty="0"/>
              <a:t>weekly sensor insertion and multiple SMBG tests for calibration</a:t>
            </a:r>
          </a:p>
          <a:p>
            <a:pPr lvl="1"/>
            <a:r>
              <a:rPr lang="en-GB" dirty="0"/>
              <a:t>discomfort/pain at the insertion site and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loss of data due to poor sensor–receiver connectivity</a:t>
            </a:r>
          </a:p>
          <a:p>
            <a:r>
              <a:rPr lang="en-NZ" dirty="0"/>
              <a:t>This study evaluated the accuracy, safety and patient acceptability of the </a:t>
            </a:r>
            <a:r>
              <a:rPr lang="en-NZ" dirty="0" err="1"/>
              <a:t>FreeStyle</a:t>
            </a:r>
            <a:r>
              <a:rPr lang="en-NZ" dirty="0"/>
              <a:t> </a:t>
            </a:r>
            <a:r>
              <a:rPr lang="en-NZ" dirty="0" err="1"/>
              <a:t>Libre</a:t>
            </a:r>
            <a:r>
              <a:rPr lang="en-NZ" dirty="0"/>
              <a:t>™ Flash Glucose Monitoring System in </a:t>
            </a:r>
            <a:r>
              <a:rPr lang="en-GB" dirty="0"/>
              <a:t>children/young people with diabetes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ADB702B-FE0C-4FD6-9779-57E04C4BD2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624" y="6423786"/>
            <a:ext cx="8151876" cy="273876"/>
          </a:xfrm>
        </p:spPr>
        <p:txBody>
          <a:bodyPr/>
          <a:lstStyle/>
          <a:p>
            <a:r>
              <a:rPr lang="en-NZ" dirty="0"/>
              <a:t>ADA, </a:t>
            </a:r>
            <a:r>
              <a:rPr lang="en-GB" dirty="0"/>
              <a:t>American Diabetes Association</a:t>
            </a:r>
            <a:r>
              <a:rPr lang="en-NZ" dirty="0"/>
              <a:t>; CGM, </a:t>
            </a:r>
            <a:r>
              <a:rPr lang="en-GB" dirty="0"/>
              <a:t>continuous glucose monitoring; </a:t>
            </a:r>
            <a:r>
              <a:rPr lang="en-NZ" dirty="0"/>
              <a:t>ISPAD, International Society for Paediatric and Adolescent Diabetes;</a:t>
            </a:r>
            <a:br>
              <a:rPr lang="en-NZ" dirty="0"/>
            </a:br>
            <a:r>
              <a:rPr lang="en-NZ" dirty="0"/>
              <a:t>SMBG, self-monitoring of blood glucose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9608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3"/>
            <a:ext cx="8438454" cy="673735"/>
          </a:xfrm>
        </p:spPr>
        <p:txBody>
          <a:bodyPr/>
          <a:lstStyle/>
          <a:p>
            <a:r>
              <a:rPr lang="en-NZ" sz="3200" dirty="0" err="1"/>
              <a:t>FreeStyle</a:t>
            </a:r>
            <a:r>
              <a:rPr lang="en-NZ" sz="3200" dirty="0"/>
              <a:t> </a:t>
            </a:r>
            <a:r>
              <a:rPr lang="en-NZ" sz="3200" dirty="0" err="1"/>
              <a:t>Libre</a:t>
            </a:r>
            <a:r>
              <a:rPr lang="en-NZ" sz="3200" dirty="0"/>
              <a:t>™ Flash Glucose Monitoring System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NZ" dirty="0"/>
              <a:t>Factory-calibrated sensor</a:t>
            </a:r>
          </a:p>
          <a:p>
            <a:pPr>
              <a:spcAft>
                <a:spcPts val="1200"/>
              </a:spcAft>
            </a:pPr>
            <a:r>
              <a:rPr lang="en-NZ" dirty="0"/>
              <a:t>Worn for 14 days without needing calibration</a:t>
            </a:r>
          </a:p>
          <a:p>
            <a:pPr>
              <a:spcAft>
                <a:spcPts val="1200"/>
              </a:spcAft>
            </a:pPr>
            <a:r>
              <a:rPr lang="en-NZ" dirty="0"/>
              <a:t>Automatic storage of glucose data every 15 minutes</a:t>
            </a:r>
          </a:p>
          <a:p>
            <a:pPr>
              <a:spcAft>
                <a:spcPts val="1200"/>
              </a:spcAft>
            </a:pPr>
            <a:r>
              <a:rPr lang="en-NZ" dirty="0"/>
              <a:t>Real-time glucose scanning (with 8-hour trend), can also be conducted as often as required</a:t>
            </a:r>
          </a:p>
          <a:p>
            <a:pPr>
              <a:spcAft>
                <a:spcPts val="1200"/>
              </a:spcAft>
            </a:pPr>
            <a:r>
              <a:rPr lang="en-NZ" dirty="0"/>
              <a:t>Glucose reports can be reviewed by patients at home or in the clinic with healthcare professionals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CA05037-96A8-49ED-A6E6-47CD3CD873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Edge J, et al. </a:t>
            </a:r>
            <a:r>
              <a:rPr lang="en-US" i="1" dirty="0"/>
              <a:t>Arch Dis Child. </a:t>
            </a:r>
            <a:r>
              <a:rPr lang="en-US" dirty="0"/>
              <a:t>2017;102(6):543–54</a:t>
            </a:r>
          </a:p>
        </p:txBody>
      </p:sp>
    </p:spTree>
    <p:extLst>
      <p:ext uri="{BB962C8B-B14F-4D97-AF65-F5344CB8AC3E}">
        <p14:creationId xmlns:p14="http://schemas.microsoft.com/office/powerpoint/2010/main" val="64996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prospective, single-arm study, conducted in 9 UK centres (</a:t>
            </a:r>
            <a:r>
              <a:rPr lang="en-NZ" dirty="0" err="1"/>
              <a:t>ClinicalTrials.gov</a:t>
            </a:r>
            <a:r>
              <a:rPr lang="en-NZ" dirty="0"/>
              <a:t> identifier: </a:t>
            </a:r>
            <a:r>
              <a:rPr lang="en-GB" dirty="0"/>
              <a:t>NCT02388815)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599869D-E411-45D6-B51B-ABC7D993CA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AEs, adverse events; BG, blood glucose; CGM, continuous glucose monitoring; CSII, continuous subcutaneous insulin infusion; MDI, multiple daily injections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  <p:sp>
        <p:nvSpPr>
          <p:cNvPr id="9" name="Rectangle: Rounded Corners 8"/>
          <p:cNvSpPr/>
          <p:nvPr/>
        </p:nvSpPr>
        <p:spPr>
          <a:xfrm>
            <a:off x="2832528" y="3042749"/>
            <a:ext cx="5582358" cy="61347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00" b="1" dirty="0"/>
              <a:t>Flash sensor-based glucose monitoring</a:t>
            </a:r>
            <a:endParaRPr lang="en-US" sz="1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00867" y="5594942"/>
            <a:ext cx="5445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344"/>
                </a:solidFill>
              </a:rPr>
              <a:t>Participants performed four capillary BG tests daily</a:t>
            </a:r>
            <a:br>
              <a:rPr lang="en-US" sz="1200" dirty="0">
                <a:solidFill>
                  <a:srgbClr val="002344"/>
                </a:solidFill>
              </a:rPr>
            </a:br>
            <a:r>
              <a:rPr lang="en-US" sz="1200" dirty="0">
                <a:solidFill>
                  <a:srgbClr val="002344"/>
                </a:solidFill>
              </a:rPr>
              <a:t>(pre-existing diabetes self-management plan maintained)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8226" y="3369191"/>
            <a:ext cx="17379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Children and adolescents (4–17 years old) with type 1 or 2 diabetes; receiving MDI insulin or CSII; BG testing ≥2/day; not currently using a CGM device</a:t>
            </a: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 flipV="1">
            <a:off x="2832528" y="4822553"/>
            <a:ext cx="5582358" cy="0"/>
          </a:xfrm>
          <a:prstGeom prst="line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12024" y="3738523"/>
            <a:ext cx="1803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2344"/>
                </a:solidFill>
              </a:rPr>
              <a:t>Visit 1</a:t>
            </a:r>
            <a:br>
              <a:rPr lang="en-GB" sz="1200" b="1" dirty="0">
                <a:solidFill>
                  <a:srgbClr val="002344"/>
                </a:solidFill>
              </a:rPr>
            </a:br>
            <a:r>
              <a:rPr lang="en-GB" sz="1200" dirty="0">
                <a:solidFill>
                  <a:srgbClr val="002344"/>
                </a:solidFill>
              </a:rPr>
              <a:t>Physical examination, device training, sensor</a:t>
            </a:r>
          </a:p>
          <a:p>
            <a:pPr algn="ctr"/>
            <a:r>
              <a:rPr lang="en-GB" sz="1200" dirty="0">
                <a:solidFill>
                  <a:srgbClr val="002344"/>
                </a:solidFill>
              </a:rPr>
              <a:t>insertion, AEs, sensor application questionnaire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2663" y="3738523"/>
            <a:ext cx="162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2344"/>
                </a:solidFill>
              </a:rPr>
              <a:t>Visit 2 (days 5–8)</a:t>
            </a:r>
            <a:br>
              <a:rPr lang="en-GB" sz="1200" b="1" dirty="0">
                <a:solidFill>
                  <a:srgbClr val="002344"/>
                </a:solidFill>
              </a:rPr>
            </a:br>
            <a:r>
              <a:rPr lang="en-GB" sz="1200" dirty="0">
                <a:solidFill>
                  <a:srgbClr val="002344"/>
                </a:solidFill>
              </a:rPr>
              <a:t>Safety monitoring check up, AEs, data upload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19344" y="3738523"/>
            <a:ext cx="1779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2344"/>
                </a:solidFill>
              </a:rPr>
              <a:t>Visit 3 (days 12–15)</a:t>
            </a:r>
            <a:br>
              <a:rPr lang="en-GB" sz="1200" b="1" dirty="0">
                <a:solidFill>
                  <a:srgbClr val="002344"/>
                </a:solidFill>
              </a:rPr>
            </a:br>
            <a:r>
              <a:rPr lang="en-GB" sz="1200" dirty="0">
                <a:solidFill>
                  <a:srgbClr val="002344"/>
                </a:solidFill>
              </a:rPr>
              <a:t>AEs, device unmasking, sensors removed, site inspection, data upload, user questionnaire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9DDEAC0-0E1A-4596-8A89-F7E1A61A4E7A}"/>
              </a:ext>
            </a:extLst>
          </p:cNvPr>
          <p:cNvSpPr/>
          <p:nvPr/>
        </p:nvSpPr>
        <p:spPr>
          <a:xfrm>
            <a:off x="2832528" y="4953168"/>
            <a:ext cx="5582358" cy="613478"/>
          </a:xfrm>
          <a:prstGeom prst="roundRect">
            <a:avLst/>
          </a:prstGeom>
          <a:solidFill>
            <a:srgbClr val="C7D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14-day study phase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8F896BE-A308-46D7-90D3-58C1FE9C4209}"/>
              </a:ext>
            </a:extLst>
          </p:cNvPr>
          <p:cNvSpPr/>
          <p:nvPr/>
        </p:nvSpPr>
        <p:spPr>
          <a:xfrm>
            <a:off x="851328" y="4953168"/>
            <a:ext cx="1911750" cy="613478"/>
          </a:xfrm>
          <a:prstGeom prst="roundRect">
            <a:avLst/>
          </a:prstGeom>
          <a:solidFill>
            <a:srgbClr val="E3AF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Screening and enrolment</a:t>
            </a:r>
          </a:p>
        </p:txBody>
      </p:sp>
    </p:spTree>
    <p:extLst>
      <p:ext uri="{BB962C8B-B14F-4D97-AF65-F5344CB8AC3E}">
        <p14:creationId xmlns:p14="http://schemas.microsoft.com/office/powerpoint/2010/main" val="178500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NZ" sz="2400" dirty="0"/>
              <a:t>The primary outcome was </a:t>
            </a:r>
            <a:r>
              <a:rPr lang="en-GB" sz="2400" dirty="0"/>
              <a:t>sensor accuracy compared with capillary BG measurements</a:t>
            </a:r>
          </a:p>
          <a:p>
            <a:pPr lvl="0"/>
            <a:r>
              <a:rPr lang="en-GB" sz="2400" dirty="0"/>
              <a:t>Secondary outcomes included:</a:t>
            </a:r>
          </a:p>
          <a:p>
            <a:pPr lvl="1"/>
            <a:r>
              <a:rPr lang="en-AU" sz="2000" dirty="0"/>
              <a:t>Glycaemic variability</a:t>
            </a:r>
          </a:p>
          <a:p>
            <a:pPr lvl="1"/>
            <a:r>
              <a:rPr lang="en-AU" sz="2000" dirty="0"/>
              <a:t>User acceptability</a:t>
            </a:r>
          </a:p>
          <a:p>
            <a:pPr lvl="1"/>
            <a:r>
              <a:rPr lang="en-AU" sz="2000" dirty="0"/>
              <a:t>Adverse events</a:t>
            </a:r>
            <a:endParaRPr lang="en-GB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4FAB0-AE18-4917-A13C-F66C6B2390E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BG, blood glucose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</a:t>
            </a:r>
            <a:r>
              <a:rPr lang="de-DE" dirty="0"/>
              <a:t> 2017;102(6):543–54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9853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Chart 54">
            <a:extLst>
              <a:ext uri="{FF2B5EF4-FFF2-40B4-BE49-F238E27FC236}">
                <a16:creationId xmlns:a16="http://schemas.microsoft.com/office/drawing/2014/main" id="{76BADE0B-2C98-4762-8DA5-DD99B5A3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31430"/>
              </p:ext>
            </p:extLst>
          </p:nvPr>
        </p:nvGraphicFramePr>
        <p:xfrm>
          <a:off x="417100" y="2821784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8DBF014-045E-417A-A9FE-F40E5CCCCC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4668076"/>
              </p:ext>
            </p:extLst>
          </p:nvPr>
        </p:nvGraphicFramePr>
        <p:xfrm>
          <a:off x="4857755" y="3083737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Participants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C017323-6CB6-4E57-9771-E61B4CCE09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BG, blood glucose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6BADE0B-2C98-4762-8DA5-DD99B5A3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0368732"/>
              </p:ext>
            </p:extLst>
          </p:nvPr>
        </p:nvGraphicFramePr>
        <p:xfrm>
          <a:off x="4865628" y="4751284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Freeform 48">
            <a:extLst>
              <a:ext uri="{FF2B5EF4-FFF2-40B4-BE49-F238E27FC236}">
                <a16:creationId xmlns:a16="http://schemas.microsoft.com/office/drawing/2014/main" id="{B090A749-27A4-454D-8EDC-3B25129BB7D7}"/>
              </a:ext>
            </a:extLst>
          </p:cNvPr>
          <p:cNvSpPr>
            <a:spLocks noEditPoints="1"/>
          </p:cNvSpPr>
          <p:nvPr/>
        </p:nvSpPr>
        <p:spPr bwMode="auto">
          <a:xfrm>
            <a:off x="4897225" y="5327101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F719EE03-BEBD-4677-8A14-3101D6DAF805}"/>
              </a:ext>
            </a:extLst>
          </p:cNvPr>
          <p:cNvSpPr txBox="1">
            <a:spLocks/>
          </p:cNvSpPr>
          <p:nvPr/>
        </p:nvSpPr>
        <p:spPr>
          <a:xfrm>
            <a:off x="355943" y="2931176"/>
            <a:ext cx="3840137" cy="33628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1800" dirty="0"/>
              <a:t>A total of </a:t>
            </a:r>
            <a:r>
              <a:rPr lang="en-NZ" sz="1800" b="1" dirty="0"/>
              <a:t>89</a:t>
            </a:r>
            <a:r>
              <a:rPr lang="en-NZ" sz="1800" dirty="0"/>
              <a:t> participants were enrolled</a:t>
            </a:r>
          </a:p>
        </p:txBody>
      </p:sp>
      <p:sp>
        <p:nvSpPr>
          <p:cNvPr id="54" name="Freeform 48">
            <a:extLst>
              <a:ext uri="{FF2B5EF4-FFF2-40B4-BE49-F238E27FC236}">
                <a16:creationId xmlns:a16="http://schemas.microsoft.com/office/drawing/2014/main" id="{B090A749-27A4-454D-8EDC-3B25129BB7D7}"/>
              </a:ext>
            </a:extLst>
          </p:cNvPr>
          <p:cNvSpPr>
            <a:spLocks noEditPoints="1"/>
          </p:cNvSpPr>
          <p:nvPr/>
        </p:nvSpPr>
        <p:spPr bwMode="auto">
          <a:xfrm>
            <a:off x="446148" y="3394935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8DBF014-045E-417A-A9FE-F40E5CCCCC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939522"/>
              </p:ext>
            </p:extLst>
          </p:nvPr>
        </p:nvGraphicFramePr>
        <p:xfrm>
          <a:off x="4874228" y="1377813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6" name="Content Placeholder 5">
            <a:extLst>
              <a:ext uri="{FF2B5EF4-FFF2-40B4-BE49-F238E27FC236}">
                <a16:creationId xmlns:a16="http://schemas.microsoft.com/office/drawing/2014/main" id="{2393FDA6-6CAA-49A7-B805-C225E479E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4713950"/>
            <a:ext cx="3963624" cy="161979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Paired sensor–capillary BG results were not available for 2 participants</a:t>
            </a:r>
          </a:p>
          <a:p>
            <a:r>
              <a:rPr lang="en-US" sz="1600" dirty="0"/>
              <a:t>Withdrawal prior to obtaining sensor</a:t>
            </a:r>
            <a:br>
              <a:rPr lang="en-US" sz="1600" dirty="0"/>
            </a:br>
            <a:r>
              <a:rPr lang="en-US" sz="1600" dirty="0"/>
              <a:t>data (n=1)</a:t>
            </a:r>
          </a:p>
          <a:p>
            <a:r>
              <a:rPr lang="en-US" sz="1600" dirty="0"/>
              <a:t>Protocol deviation (n=1)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C7ED4F-2395-46A9-B025-EB6F4FABB0FA}"/>
              </a:ext>
            </a:extLst>
          </p:cNvPr>
          <p:cNvSpPr txBox="1"/>
          <p:nvPr/>
        </p:nvSpPr>
        <p:spPr>
          <a:xfrm>
            <a:off x="1427113" y="4305572"/>
            <a:ext cx="148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89 </a:t>
            </a:r>
            <a:r>
              <a:rPr lang="en-NZ" sz="1200" dirty="0"/>
              <a:t>enrolled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347C1C2-377E-447F-A4FD-5D5496D7D934}"/>
              </a:ext>
            </a:extLst>
          </p:cNvPr>
          <p:cNvGrpSpPr/>
          <p:nvPr/>
        </p:nvGrpSpPr>
        <p:grpSpPr>
          <a:xfrm>
            <a:off x="495301" y="4213083"/>
            <a:ext cx="3348038" cy="144000"/>
            <a:chOff x="995418" y="5271383"/>
            <a:chExt cx="2155939" cy="219186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3FA9BC5-8F73-455A-89A0-1466464DA8D6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46216DF-0746-4DE0-B502-BDBBF394753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330EA0F-D9CA-495A-A735-2C3455CD6762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41764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C0B6B364-F971-4330-9D7D-DD81573A401B}"/>
              </a:ext>
            </a:extLst>
          </p:cNvPr>
          <p:cNvSpPr/>
          <p:nvPr/>
        </p:nvSpPr>
        <p:spPr>
          <a:xfrm>
            <a:off x="7260437" y="1953630"/>
            <a:ext cx="749300" cy="754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48">
            <a:extLst>
              <a:ext uri="{FF2B5EF4-FFF2-40B4-BE49-F238E27FC236}">
                <a16:creationId xmlns:a16="http://schemas.microsoft.com/office/drawing/2014/main" id="{CA6D96D5-FE47-4954-B318-34CB31E07226}"/>
              </a:ext>
            </a:extLst>
          </p:cNvPr>
          <p:cNvSpPr>
            <a:spLocks noEditPoints="1"/>
          </p:cNvSpPr>
          <p:nvPr/>
        </p:nvSpPr>
        <p:spPr bwMode="auto">
          <a:xfrm>
            <a:off x="4905825" y="1953630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4BBCD44-786C-4D72-973A-07B07695881D}"/>
              </a:ext>
            </a:extLst>
          </p:cNvPr>
          <p:cNvSpPr/>
          <p:nvPr/>
        </p:nvSpPr>
        <p:spPr>
          <a:xfrm>
            <a:off x="7260437" y="3664632"/>
            <a:ext cx="749300" cy="754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48">
            <a:extLst>
              <a:ext uri="{FF2B5EF4-FFF2-40B4-BE49-F238E27FC236}">
                <a16:creationId xmlns:a16="http://schemas.microsoft.com/office/drawing/2014/main" id="{CA6D96D5-FE47-4954-B318-34CB31E07226}"/>
              </a:ext>
            </a:extLst>
          </p:cNvPr>
          <p:cNvSpPr>
            <a:spLocks noEditPoints="1"/>
          </p:cNvSpPr>
          <p:nvPr/>
        </p:nvSpPr>
        <p:spPr bwMode="auto">
          <a:xfrm>
            <a:off x="4889352" y="3659554"/>
            <a:ext cx="3480091" cy="800075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0C63106-4BEE-4D25-8114-1C0724A9708E}"/>
              </a:ext>
            </a:extLst>
          </p:cNvPr>
          <p:cNvSpPr txBox="1"/>
          <p:nvPr/>
        </p:nvSpPr>
        <p:spPr>
          <a:xfrm>
            <a:off x="5073584" y="2804432"/>
            <a:ext cx="148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87 included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E5D4CF5-093C-4754-8299-5A9065902306}"/>
              </a:ext>
            </a:extLst>
          </p:cNvPr>
          <p:cNvGrpSpPr/>
          <p:nvPr/>
        </p:nvGrpSpPr>
        <p:grpSpPr>
          <a:xfrm>
            <a:off x="4982693" y="2711943"/>
            <a:ext cx="3012289" cy="144000"/>
            <a:chOff x="995418" y="5271383"/>
            <a:chExt cx="2152535" cy="219186"/>
          </a:xfrm>
        </p:grpSpPr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7395635-C21B-47B5-A464-EDAE86C52A9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FA865692-F004-47F4-97F2-5504F16C4C3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7AF54CF-AAFF-4758-B0C9-822BDB74CC7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38360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5734A28-3477-4288-BFA5-3CEE4D25EFD3}"/>
              </a:ext>
            </a:extLst>
          </p:cNvPr>
          <p:cNvGrpSpPr/>
          <p:nvPr/>
        </p:nvGrpSpPr>
        <p:grpSpPr>
          <a:xfrm>
            <a:off x="4982693" y="4431205"/>
            <a:ext cx="3012289" cy="144000"/>
            <a:chOff x="995418" y="5271383"/>
            <a:chExt cx="2152535" cy="219186"/>
          </a:xfrm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E237FCA-DDED-47CA-8539-D72A3AE758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B13FB94D-D01C-4181-956B-31D55B754F3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A47E9A44-D802-494B-9874-B0A2513BE84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38360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C02A0C3-9622-41AE-BE06-94F502B61333}"/>
              </a:ext>
            </a:extLst>
          </p:cNvPr>
          <p:cNvGrpSpPr/>
          <p:nvPr/>
        </p:nvGrpSpPr>
        <p:grpSpPr>
          <a:xfrm>
            <a:off x="4982693" y="6098080"/>
            <a:ext cx="3336608" cy="144000"/>
            <a:chOff x="995418" y="5271383"/>
            <a:chExt cx="2152535" cy="219186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230A3E8D-67C0-4F49-9709-D8FAA859C39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EE5F4DC-A0E9-4F30-89B1-C70F44F8D54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8D212F9-F1B5-4227-AC4C-D95FFA58EA5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38360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2FD4A275-273A-43DA-9291-95A58049DE58}"/>
              </a:ext>
            </a:extLst>
          </p:cNvPr>
          <p:cNvSpPr txBox="1"/>
          <p:nvPr/>
        </p:nvSpPr>
        <p:spPr>
          <a:xfrm>
            <a:off x="7744016" y="2804432"/>
            <a:ext cx="88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kern="0" dirty="0"/>
              <a:t>3 excluded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70A03EB-253D-447B-976E-AA650DE0BCEC}"/>
              </a:ext>
            </a:extLst>
          </p:cNvPr>
          <p:cNvGrpSpPr/>
          <p:nvPr/>
        </p:nvGrpSpPr>
        <p:grpSpPr>
          <a:xfrm>
            <a:off x="8035176" y="2711943"/>
            <a:ext cx="284124" cy="144000"/>
            <a:chOff x="995418" y="5271383"/>
            <a:chExt cx="2152535" cy="219186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A8A1253-874A-4FF8-A737-F5273F04EFAB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853816E-E335-404F-ABCA-DB5BF7DC551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07563D7-C14D-45EA-A728-409BD75E88A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38360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FEEBBD3E-1EF8-4C21-B824-C0708A0D1B0F}"/>
              </a:ext>
            </a:extLst>
          </p:cNvPr>
          <p:cNvSpPr txBox="1"/>
          <p:nvPr/>
        </p:nvSpPr>
        <p:spPr>
          <a:xfrm>
            <a:off x="7744016" y="4523694"/>
            <a:ext cx="8848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kern="0" dirty="0"/>
              <a:t>2 excluded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A7446A9-72D8-4192-B39D-81D30D648E6A}"/>
              </a:ext>
            </a:extLst>
          </p:cNvPr>
          <p:cNvGrpSpPr/>
          <p:nvPr/>
        </p:nvGrpSpPr>
        <p:grpSpPr>
          <a:xfrm>
            <a:off x="8035176" y="4431205"/>
            <a:ext cx="284124" cy="144000"/>
            <a:chOff x="995418" y="5271383"/>
            <a:chExt cx="2152535" cy="219186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51D8A3B-7949-4FFF-98DF-506C74DFE0B7}"/>
                </a:ext>
              </a:extLst>
            </p:cNvPr>
            <p:cNvCxnSpPr>
              <a:cxnSpLocks/>
            </p:cNvCxnSpPr>
            <p:nvPr/>
          </p:nvCxnSpPr>
          <p:spPr>
            <a:xfrm>
              <a:off x="1002534" y="5380976"/>
              <a:ext cx="2141707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088917A-18F5-4636-B385-6EE1941682A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85825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165D526-237B-4D91-9EFE-7C8FA50075C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038360" y="5380976"/>
              <a:ext cx="219186" cy="0"/>
            </a:xfrm>
            <a:prstGeom prst="line">
              <a:avLst/>
            </a:prstGeom>
            <a:noFill/>
            <a:ln w="19050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</p:cxnSp>
      </p:grp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719EE03-BEBD-4677-8A14-3101D6DAF805}"/>
              </a:ext>
            </a:extLst>
          </p:cNvPr>
          <p:cNvSpPr txBox="1">
            <a:spLocks/>
          </p:cNvSpPr>
          <p:nvPr/>
        </p:nvSpPr>
        <p:spPr>
          <a:xfrm>
            <a:off x="4816199" y="1325907"/>
            <a:ext cx="3841200" cy="9122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2000" b="1" dirty="0">
                <a:solidFill>
                  <a:schemeClr val="accent1"/>
                </a:solidFill>
              </a:rPr>
              <a:t>87</a:t>
            </a:r>
            <a:r>
              <a:rPr lang="en-NZ" sz="2000" b="1" dirty="0">
                <a:solidFill>
                  <a:schemeClr val="tx1"/>
                </a:solidFill>
              </a:rPr>
              <a:t> </a:t>
            </a:r>
            <a:r>
              <a:rPr lang="en-NZ" sz="1800" dirty="0">
                <a:solidFill>
                  <a:schemeClr val="tx1"/>
                </a:solidFill>
              </a:rPr>
              <a:t>evaluable participants included </a:t>
            </a:r>
            <a:br>
              <a:rPr lang="en-NZ" sz="1800" dirty="0">
                <a:solidFill>
                  <a:schemeClr val="tx1"/>
                </a:solidFill>
              </a:rPr>
            </a:br>
            <a:r>
              <a:rPr lang="en-NZ" sz="1800" dirty="0">
                <a:solidFill>
                  <a:schemeClr val="tx1"/>
                </a:solidFill>
              </a:rPr>
              <a:t>in accuracy analyses</a:t>
            </a:r>
          </a:p>
        </p:txBody>
      </p:sp>
      <p:sp>
        <p:nvSpPr>
          <p:cNvPr id="11" name="Content Placeholder 15">
            <a:extLst>
              <a:ext uri="{FF2B5EF4-FFF2-40B4-BE49-F238E27FC236}">
                <a16:creationId xmlns:a16="http://schemas.microsoft.com/office/drawing/2014/main" id="{EAF668F5-892B-4781-AC05-691F79063485}"/>
              </a:ext>
            </a:extLst>
          </p:cNvPr>
          <p:cNvSpPr txBox="1">
            <a:spLocks/>
          </p:cNvSpPr>
          <p:nvPr/>
        </p:nvSpPr>
        <p:spPr>
          <a:xfrm>
            <a:off x="4816199" y="4740488"/>
            <a:ext cx="3841200" cy="6595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2000" b="1" dirty="0">
                <a:solidFill>
                  <a:schemeClr val="accent1"/>
                </a:solidFill>
              </a:rPr>
              <a:t>89</a:t>
            </a:r>
            <a:r>
              <a:rPr lang="en-NZ" sz="1800" dirty="0"/>
              <a:t> participants included </a:t>
            </a:r>
            <a:br>
              <a:rPr lang="en-NZ" sz="1800" dirty="0"/>
            </a:br>
            <a:r>
              <a:rPr lang="en-NZ" sz="1800" dirty="0"/>
              <a:t>in safety analyses</a:t>
            </a:r>
            <a:endParaRPr lang="en-GB" sz="2400" dirty="0"/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F719EE03-BEBD-4677-8A14-3101D6DAF805}"/>
              </a:ext>
            </a:extLst>
          </p:cNvPr>
          <p:cNvSpPr txBox="1">
            <a:spLocks/>
          </p:cNvSpPr>
          <p:nvPr/>
        </p:nvSpPr>
        <p:spPr>
          <a:xfrm>
            <a:off x="4816199" y="3013948"/>
            <a:ext cx="3841200" cy="9122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2000" b="1" dirty="0">
                <a:solidFill>
                  <a:schemeClr val="accent1"/>
                </a:solidFill>
              </a:rPr>
              <a:t>88</a:t>
            </a:r>
            <a:r>
              <a:rPr lang="en-NZ" sz="2000" b="1" dirty="0">
                <a:solidFill>
                  <a:schemeClr val="tx1"/>
                </a:solidFill>
              </a:rPr>
              <a:t> </a:t>
            </a:r>
            <a:r>
              <a:rPr lang="en-NZ" sz="1800" dirty="0">
                <a:solidFill>
                  <a:schemeClr val="tx1"/>
                </a:solidFill>
              </a:rPr>
              <a:t>participants included in glycaemic variability analyses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50D992E-F9F0-4611-A9E5-A412B03CEA01}"/>
              </a:ext>
            </a:extLst>
          </p:cNvPr>
          <p:cNvSpPr txBox="1"/>
          <p:nvPr/>
        </p:nvSpPr>
        <p:spPr>
          <a:xfrm>
            <a:off x="5746630" y="4523694"/>
            <a:ext cx="148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88 included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EC01AF1-C838-4EB5-AA43-858A88A0493B}"/>
              </a:ext>
            </a:extLst>
          </p:cNvPr>
          <p:cNvSpPr txBox="1"/>
          <p:nvPr/>
        </p:nvSpPr>
        <p:spPr>
          <a:xfrm>
            <a:off x="5908790" y="6190569"/>
            <a:ext cx="14844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89 included</a:t>
            </a:r>
          </a:p>
        </p:txBody>
      </p:sp>
    </p:spTree>
    <p:extLst>
      <p:ext uri="{BB962C8B-B14F-4D97-AF65-F5344CB8AC3E}">
        <p14:creationId xmlns:p14="http://schemas.microsoft.com/office/powerpoint/2010/main" val="813995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Baseline characteristics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09572C-6CA4-4488-9AD9-09B90EEAAC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CSII, continuous subcutaneous insulin; HbA</a:t>
            </a:r>
            <a:r>
              <a:rPr lang="en-NZ" baseline="-25000" dirty="0"/>
              <a:t>1c</a:t>
            </a:r>
            <a:r>
              <a:rPr lang="en-NZ" dirty="0"/>
              <a:t>, glycated haemoglobin; MDI, multiple daily injections; </a:t>
            </a:r>
            <a:br>
              <a:rPr lang="en-NZ" dirty="0"/>
            </a:br>
            <a:r>
              <a:rPr lang="en-NZ" dirty="0"/>
              <a:t>SD, standard deviation</a:t>
            </a:r>
            <a:br>
              <a:rPr lang="en-NZ" dirty="0"/>
            </a:br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  <p:graphicFrame>
        <p:nvGraphicFramePr>
          <p:cNvPr id="77" name="Content Placeholder 15">
            <a:extLst>
              <a:ext uri="{FF2B5EF4-FFF2-40B4-BE49-F238E27FC236}">
                <a16:creationId xmlns:a16="http://schemas.microsoft.com/office/drawing/2014/main" id="{607441BD-87E9-45E9-AA35-7B8E5DDAE1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633119"/>
              </p:ext>
            </p:extLst>
          </p:nvPr>
        </p:nvGraphicFramePr>
        <p:xfrm>
          <a:off x="628650" y="1949910"/>
          <a:ext cx="7886702" cy="415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1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39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GB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n=89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age, years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10.4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 categories, n (%)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4–7 years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 (27.0)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8–12 years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 (43.8)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13–17 years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 (29.2)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Male, n (%)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50.6)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1 diabetes, n (%)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 (100.0)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± SD duration of diabetes, years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 ± 2.8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Mean ± SD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HbA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1c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% (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7.6 ± 1.1 (60 ± 12)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Insulin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regimen, n (%)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CSII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 (56.2)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MDI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 (43.8) 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7D721A5-2547-475A-AB41-6E8F974055ED}"/>
              </a:ext>
            </a:extLst>
          </p:cNvPr>
          <p:cNvCxnSpPr/>
          <p:nvPr/>
        </p:nvCxnSpPr>
        <p:spPr>
          <a:xfrm>
            <a:off x="1231454" y="2636295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A0A5957-E75B-4C51-95AD-8ACFB20016AB}"/>
              </a:ext>
            </a:extLst>
          </p:cNvPr>
          <p:cNvCxnSpPr/>
          <p:nvPr/>
        </p:nvCxnSpPr>
        <p:spPr>
          <a:xfrm>
            <a:off x="5262601" y="2636295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A11C782-6381-434F-8E68-E6F8793DAC17}"/>
              </a:ext>
            </a:extLst>
          </p:cNvPr>
          <p:cNvCxnSpPr/>
          <p:nvPr/>
        </p:nvCxnSpPr>
        <p:spPr>
          <a:xfrm>
            <a:off x="1231454" y="3887579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D831617-6DBB-4E7D-91FA-13D20AD276B2}"/>
              </a:ext>
            </a:extLst>
          </p:cNvPr>
          <p:cNvCxnSpPr/>
          <p:nvPr/>
        </p:nvCxnSpPr>
        <p:spPr>
          <a:xfrm>
            <a:off x="5262601" y="3887579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53DE8DE-077F-4A6F-861E-79A889EC99F5}"/>
              </a:ext>
            </a:extLst>
          </p:cNvPr>
          <p:cNvCxnSpPr/>
          <p:nvPr/>
        </p:nvCxnSpPr>
        <p:spPr>
          <a:xfrm>
            <a:off x="1231454" y="4214838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87EE903-1315-4E45-B080-5CA65A48EE50}"/>
              </a:ext>
            </a:extLst>
          </p:cNvPr>
          <p:cNvCxnSpPr/>
          <p:nvPr/>
        </p:nvCxnSpPr>
        <p:spPr>
          <a:xfrm>
            <a:off x="5262601" y="4214838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0535806-146E-4256-BFE0-EF9B78D9BC1F}"/>
              </a:ext>
            </a:extLst>
          </p:cNvPr>
          <p:cNvCxnSpPr/>
          <p:nvPr/>
        </p:nvCxnSpPr>
        <p:spPr>
          <a:xfrm>
            <a:off x="1231454" y="4522847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405AB10-12E2-45CF-A0D3-80766E9E18AA}"/>
              </a:ext>
            </a:extLst>
          </p:cNvPr>
          <p:cNvCxnSpPr/>
          <p:nvPr/>
        </p:nvCxnSpPr>
        <p:spPr>
          <a:xfrm>
            <a:off x="5262601" y="4522847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F04BC0-4EA1-48AE-8AD8-00BBBB216D66}"/>
              </a:ext>
            </a:extLst>
          </p:cNvPr>
          <p:cNvCxnSpPr/>
          <p:nvPr/>
        </p:nvCxnSpPr>
        <p:spPr>
          <a:xfrm>
            <a:off x="1231454" y="4869357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424F85C-BE67-4981-B73A-7B19A3DDD94A}"/>
              </a:ext>
            </a:extLst>
          </p:cNvPr>
          <p:cNvCxnSpPr/>
          <p:nvPr/>
        </p:nvCxnSpPr>
        <p:spPr>
          <a:xfrm>
            <a:off x="5262601" y="4869357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99A85E9B-4575-4918-AF84-B8760632ED36}"/>
              </a:ext>
            </a:extLst>
          </p:cNvPr>
          <p:cNvCxnSpPr/>
          <p:nvPr/>
        </p:nvCxnSpPr>
        <p:spPr>
          <a:xfrm>
            <a:off x="1231454" y="5138865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A24E366-A44A-49CC-A08D-360CBDC39B88}"/>
              </a:ext>
            </a:extLst>
          </p:cNvPr>
          <p:cNvCxnSpPr/>
          <p:nvPr/>
        </p:nvCxnSpPr>
        <p:spPr>
          <a:xfrm>
            <a:off x="5262601" y="5138865"/>
            <a:ext cx="3252751" cy="0"/>
          </a:xfrm>
          <a:prstGeom prst="line">
            <a:avLst/>
          </a:prstGeom>
          <a:noFill/>
          <a:ln w="25400" cap="flat" cmpd="sng" algn="ctr">
            <a:gradFill flip="none" rotWithShape="1">
              <a:gsLst>
                <a:gs pos="0">
                  <a:srgbClr val="4472C4">
                    <a:lumMod val="5000"/>
                    <a:lumOff val="95000"/>
                    <a:alpha val="0"/>
                  </a:srgbClr>
                </a:gs>
                <a:gs pos="100000">
                  <a:sysClr val="window" lastClr="FFFFFF">
                    <a:alpha val="0"/>
                  </a:sysClr>
                </a:gs>
                <a:gs pos="0">
                  <a:srgbClr val="4472C4">
                    <a:lumMod val="30000"/>
                    <a:lumOff val="7000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91383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Sensor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Sensor results were in good agreement with capillary BG results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7D538E-5510-4E09-AB6F-6822D3FF3C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ARD, absolute relative difference; BG, blood glucose; CEG, consensus error grid; MAD, mean absolute difference; MARD, mean absolute relative difference; MRD, mean relative difference</a:t>
            </a:r>
            <a:br>
              <a:rPr lang="en-GB" dirty="0"/>
            </a:br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7780BD5-013E-4E01-9D7A-87D6E6AA44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390902"/>
              </p:ext>
            </p:extLst>
          </p:nvPr>
        </p:nvGraphicFramePr>
        <p:xfrm>
          <a:off x="495261" y="2472155"/>
          <a:ext cx="8153479" cy="34190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981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T="18000" marB="1800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Accuracy</a:t>
                      </a:r>
                    </a:p>
                  </a:txBody>
                  <a:tcPr marT="18000" marB="1800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Overall sensor accuracy (n=5493*)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MARD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 ARD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10.4%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MRD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%within1.1/20 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82.0%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within CEG Zone A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83.8%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8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within CEG Zone B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99.4%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 at glucose concentrations &lt;5.55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 (n=1468*)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0.75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03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MARD at glucose concentrations 5.55–10.0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 (n=2090*)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153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MARD at glucose concentrations &gt;10.0 </a:t>
                      </a:r>
                      <a:r>
                        <a:rPr lang="en-GB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mmol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/L (n=1935*)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10.6%</a:t>
                      </a: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723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000" dirty="0"/>
                        <a:t>*Paired sensor–capillary BG results.  %within1.1/20, proportion of results within ± 1.1 mmol/L of the BG value for glucose &lt;5.55 mmol/L and within </a:t>
                      </a:r>
                      <a:br>
                        <a:rPr lang="en-NZ" sz="1000" dirty="0"/>
                      </a:br>
                      <a:r>
                        <a:rPr lang="en-NZ" sz="1000" dirty="0"/>
                        <a:t>± 20% of the BG value for glucose ≥5.55 mmol/L 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000" marB="18000"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026755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1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260365"/>
            <a:ext cx="8351520" cy="673735"/>
          </a:xfrm>
        </p:spPr>
        <p:txBody>
          <a:bodyPr anchor="t"/>
          <a:lstStyle/>
          <a:p>
            <a:pPr>
              <a:lnSpc>
                <a:spcPts val="3600"/>
              </a:lnSpc>
            </a:pPr>
            <a:r>
              <a:rPr lang="en-GB" dirty="0"/>
              <a:t>Effects of baseline variables on sensor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2338492"/>
            <a:ext cx="8351520" cy="4352544"/>
          </a:xfrm>
        </p:spPr>
        <p:txBody>
          <a:bodyPr/>
          <a:lstStyle/>
          <a:p>
            <a:r>
              <a:rPr lang="en-GB" dirty="0"/>
              <a:t>There were no statistically significant differences in clinical accuracy detected for:</a:t>
            </a:r>
          </a:p>
          <a:p>
            <a:pPr lvl="1"/>
            <a:r>
              <a:rPr lang="en-GB" dirty="0"/>
              <a:t>Patient age (p=0.133)</a:t>
            </a:r>
          </a:p>
          <a:p>
            <a:pPr lvl="1"/>
            <a:r>
              <a:rPr lang="en-GB" dirty="0"/>
              <a:t>Patient sex (p=0.951)</a:t>
            </a:r>
          </a:p>
          <a:p>
            <a:pPr lvl="1"/>
            <a:r>
              <a:rPr lang="en-GB" dirty="0"/>
              <a:t>Body weight (</a:t>
            </a:r>
            <a:r>
              <a:rPr lang="en-US" dirty="0"/>
              <a:t>p=0.284)</a:t>
            </a:r>
            <a:endParaRPr lang="en-GB" dirty="0"/>
          </a:p>
          <a:p>
            <a:pPr lvl="1"/>
            <a:r>
              <a:rPr lang="en-GB" dirty="0"/>
              <a:t>Method of insulin administration (p=0.640)</a:t>
            </a:r>
          </a:p>
          <a:p>
            <a:pPr lvl="1"/>
            <a:r>
              <a:rPr lang="en-GB" dirty="0"/>
              <a:t>Sensor lot (p=0.135)</a:t>
            </a:r>
          </a:p>
          <a:p>
            <a:pPr lvl="1"/>
            <a:r>
              <a:rPr lang="en-GB" dirty="0"/>
              <a:t>Daytime vs night-time use (p=0.909)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22F0ACA-4E75-49AA-A169-B04AB340FA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Edge J, et al. </a:t>
            </a:r>
            <a:r>
              <a:rPr lang="de-DE" i="1" dirty="0"/>
              <a:t>Arch Dis Child. </a:t>
            </a:r>
            <a:r>
              <a:rPr lang="de-DE" dirty="0"/>
              <a:t>2017;102(6):543–54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0377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ABBGUK">
      <a:dk1>
        <a:srgbClr val="002344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D2ADC4"/>
      </a:accent2>
      <a:accent3>
        <a:srgbClr val="ED7D31"/>
      </a:accent3>
      <a:accent4>
        <a:srgbClr val="92D050"/>
      </a:accent4>
      <a:accent5>
        <a:srgbClr val="002344"/>
      </a:accent5>
      <a:accent6>
        <a:srgbClr val="002344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</TotalTime>
  <Words>964</Words>
  <Application>Microsoft Office PowerPoint</Application>
  <PresentationFormat>On-screen Show (4:3)</PresentationFormat>
  <Paragraphs>161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Divider Page</vt:lpstr>
      <vt:lpstr>Custom Design</vt:lpstr>
      <vt:lpstr>An alternative sensor-based method for glucose monitoring in children and young people with diabetes</vt:lpstr>
      <vt:lpstr>Introduction</vt:lpstr>
      <vt:lpstr>FreeStyle Libre™ Flash Glucose Monitoring System</vt:lpstr>
      <vt:lpstr>Study design</vt:lpstr>
      <vt:lpstr>Outcomes</vt:lpstr>
      <vt:lpstr>Participants</vt:lpstr>
      <vt:lpstr>Baseline characteristics</vt:lpstr>
      <vt:lpstr>Sensor accuracy</vt:lpstr>
      <vt:lpstr>Effects of baseline variables on sensor accuracy</vt:lpstr>
      <vt:lpstr>Glycaemic variability</vt:lpstr>
      <vt:lpstr>User acceptability</vt:lpstr>
      <vt:lpstr>Adverse events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Gleaves</dc:creator>
  <cp:lastModifiedBy>Nathan Cummings</cp:lastModifiedBy>
  <cp:revision>291</cp:revision>
  <dcterms:created xsi:type="dcterms:W3CDTF">2016-11-21T18:43:11Z</dcterms:created>
  <dcterms:modified xsi:type="dcterms:W3CDTF">2019-04-15T09:25:37Z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77868</vt:lpwstr>
  </property>
  <property fmtid="{D5CDD505-2E9C-101B-9397-08002B2CF9AE}" pid="3" name="Offisync_ServerID">
    <vt:lpwstr>0d673023-5242-4d13-a9d7-ca41728b752d</vt:lpwstr>
  </property>
  <property fmtid="{D5CDD505-2E9C-101B-9397-08002B2CF9AE}" pid="4" name="Offisync_UpdateToken">
    <vt:lpwstr>1</vt:lpwstr>
  </property>
  <property fmtid="{D5CDD505-2E9C-101B-9397-08002B2CF9AE}" pid="5" name="Jive_VersionGuid">
    <vt:lpwstr>444bfaab-f890-4d63-ad56-3876fa741993</vt:lpwstr>
  </property>
  <property fmtid="{D5CDD505-2E9C-101B-9397-08002B2CF9AE}" pid="6" name="Offisync_ProviderInitializationData">
    <vt:lpwstr>https://hive.springernature.com</vt:lpwstr>
  </property>
  <property fmtid="{D5CDD505-2E9C-101B-9397-08002B2CF9AE}" pid="7" name="Jive_LatestUserAccountName">
    <vt:lpwstr>raul.martinez@springer.com</vt:lpwstr>
  </property>
  <property fmtid="{D5CDD505-2E9C-101B-9397-08002B2CF9AE}" pid="8" name="Jive_ModifiedButNotPublished">
    <vt:lpwstr>True</vt:lpwstr>
  </property>
</Properties>
</file>