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howSpecialPlsOnTitleSld="0" saveSubsetFonts="1" autoCompressPictures="0">
  <p:sldMasterIdLst>
    <p:sldMasterId id="2147483662" r:id="rId4"/>
    <p:sldMasterId id="2147483674" r:id="rId5"/>
  </p:sldMasterIdLst>
  <p:notesMasterIdLst>
    <p:notesMasterId r:id="rId19"/>
  </p:notesMasterIdLst>
  <p:sldIdLst>
    <p:sldId id="271" r:id="rId6"/>
    <p:sldId id="259" r:id="rId7"/>
    <p:sldId id="261" r:id="rId8"/>
    <p:sldId id="262" r:id="rId9"/>
    <p:sldId id="263" r:id="rId10"/>
    <p:sldId id="277" r:id="rId11"/>
    <p:sldId id="276" r:id="rId12"/>
    <p:sldId id="274" r:id="rId13"/>
    <p:sldId id="280" r:id="rId14"/>
    <p:sldId id="267" r:id="rId15"/>
    <p:sldId id="278" r:id="rId16"/>
    <p:sldId id="272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74" userDrawn="1">
          <p15:clr>
            <a:srgbClr val="A4A3A4"/>
          </p15:clr>
        </p15:guide>
        <p15:guide id="4" pos="3141">
          <p15:clr>
            <a:srgbClr val="A4A3A4"/>
          </p15:clr>
        </p15:guide>
        <p15:guide id="5" orient="horz" pos="3521" userDrawn="1">
          <p15:clr>
            <a:srgbClr val="A4A3A4"/>
          </p15:clr>
        </p15:guide>
        <p15:guide id="6" orient="horz" pos="1321" userDrawn="1">
          <p15:clr>
            <a:srgbClr val="A4A3A4"/>
          </p15:clr>
        </p15:guide>
        <p15:guide id="7" orient="horz" pos="3879">
          <p15:clr>
            <a:srgbClr val="A4A3A4"/>
          </p15:clr>
        </p15:guide>
        <p15:guide id="8" orient="horz" pos="3440">
          <p15:clr>
            <a:srgbClr val="A4A3A4"/>
          </p15:clr>
        </p15:guide>
        <p15:guide id="9" orient="horz" pos="1144">
          <p15:clr>
            <a:srgbClr val="A4A3A4"/>
          </p15:clr>
        </p15:guide>
        <p15:guide id="10" pos="14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lett, Iain" initials="BI" lastIdx="31" clrIdx="0"/>
  <p:cmAuthor id="7" name="Welsh, Zoe K" initials="WZK" lastIdx="3" clrIdx="7">
    <p:extLst/>
  </p:cmAuthor>
  <p:cmAuthor id="1" name="ST, Springer Healthcare" initials="ST" lastIdx="24" clrIdx="1"/>
  <p:cmAuthor id="2" name="MC, Springer Healthcare" initials="MC" lastIdx="1" clrIdx="2"/>
  <p:cmAuthor id="3" name="Cartmale, Amanda J" initials="CAJ" lastIdx="10" clrIdx="3"/>
  <p:cmAuthor id="4" name="Heather Pryor" initials="HP" lastIdx="6" clrIdx="4"/>
  <p:cmAuthor id="5" name="Medical writer" initials="MW" lastIdx="1" clrIdx="5"/>
  <p:cmAuthor id="6" name="Iain Bartlett" initials="IB" lastIdx="8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C2BE"/>
    <a:srgbClr val="00ACE9"/>
    <a:srgbClr val="002344"/>
    <a:srgbClr val="4472C4"/>
    <a:srgbClr val="EE7202"/>
    <a:srgbClr val="E3AFD1"/>
    <a:srgbClr val="D2ADC4"/>
    <a:srgbClr val="00ACEA"/>
    <a:srgbClr val="92A0B0"/>
    <a:srgbClr val="9DA1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1" autoAdjust="0"/>
    <p:restoredTop sz="90116" autoAdjust="0"/>
  </p:normalViewPr>
  <p:slideViewPr>
    <p:cSldViewPr snapToGrid="0" snapToObjects="1">
      <p:cViewPr varScale="1">
        <p:scale>
          <a:sx n="53" d="100"/>
          <a:sy n="53" d="100"/>
        </p:scale>
        <p:origin x="1219" y="58"/>
      </p:cViewPr>
      <p:guideLst>
        <p:guide orient="horz" pos="2160"/>
        <p:guide pos="2880"/>
        <p:guide orient="horz" pos="1774"/>
        <p:guide pos="3141"/>
        <p:guide orient="horz" pos="3521"/>
        <p:guide orient="horz" pos="1321"/>
        <p:guide orient="horz" pos="3879"/>
        <p:guide orient="horz" pos="3440"/>
        <p:guide orient="horz" pos="1144"/>
        <p:guide pos="14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nzauce0011.springer-sbm.com\Data\HCC\Projects\AIE\Medical%20Education\Medicine%20matters%20diabetes\ABBGBUK103546%20Article%20summaries\Editorial\4.%20Fourth%20draft_18Jun20\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eor\Documents\Work\Article%20summaries\editorial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0462387853692"/>
          <c:y val="3.2233725660306835E-2"/>
          <c:w val="0.85719254658385091"/>
          <c:h val="0.80931293940659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'Sheet1 (2)'!$B$11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94409937888198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14-4CD5-B02A-A0461105C4AF}"/>
                </c:ext>
              </c:extLst>
            </c:dLbl>
            <c:dLbl>
              <c:idx val="1"/>
              <c:layout>
                <c:manualLayout>
                  <c:x val="3.505866114561766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14-4CD5-B02A-A0461105C4AF}"/>
                </c:ext>
              </c:extLst>
            </c:dLbl>
            <c:dLbl>
              <c:idx val="2"/>
              <c:layout>
                <c:manualLayout>
                  <c:x val="3.94409937888198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14-4CD5-B02A-A0461105C4AF}"/>
                </c:ext>
              </c:extLst>
            </c:dLbl>
            <c:dLbl>
              <c:idx val="3"/>
              <c:layout>
                <c:manualLayout>
                  <c:x val="3.94409937888198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14-4CD5-B02A-A0461105C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'Sheet1 (2)'!$C$15:$F$15</c:f>
                <c:numCache>
                  <c:formatCode>General</c:formatCode>
                  <c:ptCount val="4"/>
                  <c:pt idx="0">
                    <c:v>9.8000000000000007</c:v>
                  </c:pt>
                  <c:pt idx="1">
                    <c:v>8.9</c:v>
                  </c:pt>
                  <c:pt idx="2">
                    <c:v>9.6999999999999993</c:v>
                  </c:pt>
                  <c:pt idx="3">
                    <c:v>10.3</c:v>
                  </c:pt>
                </c:numCache>
              </c:numRef>
            </c:plus>
            <c:minus>
              <c:numRef>
                <c:f>'Sheet1 (2)'!$C$15:$F$15</c:f>
                <c:numCache>
                  <c:formatCode>General</c:formatCode>
                  <c:ptCount val="4"/>
                  <c:pt idx="0">
                    <c:v>9.8000000000000007</c:v>
                  </c:pt>
                  <c:pt idx="1">
                    <c:v>8.9</c:v>
                  </c:pt>
                  <c:pt idx="2">
                    <c:v>9.6999999999999993</c:v>
                  </c:pt>
                  <c:pt idx="3">
                    <c:v>10.3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'Sheet1 (2)'!$C$10:$F$10</c:f>
              <c:strCache>
                <c:ptCount val="4"/>
                <c:pt idx="0">
                  <c:v>Overall</c:v>
                </c:pt>
                <c:pt idx="1">
                  <c:v>Austria</c:v>
                </c:pt>
                <c:pt idx="2">
                  <c:v>France</c:v>
                </c:pt>
                <c:pt idx="3">
                  <c:v>Germany</c:v>
                </c:pt>
              </c:strCache>
            </c:strRef>
          </c:cat>
          <c:val>
            <c:numRef>
              <c:f>'Sheet1 (2)'!$C$11:$F$11</c:f>
              <c:numCache>
                <c:formatCode>0.0</c:formatCode>
                <c:ptCount val="4"/>
                <c:pt idx="0">
                  <c:v>73.3</c:v>
                </c:pt>
                <c:pt idx="1">
                  <c:v>72.2</c:v>
                </c:pt>
                <c:pt idx="2">
                  <c:v>74.7</c:v>
                </c:pt>
                <c:pt idx="3">
                  <c:v>73.099999999999994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03-4867-AC7B-4B18C7A1947F}"/>
            </c:ext>
          </c:extLst>
        </c:ser>
        <c:ser>
          <c:idx val="1"/>
          <c:order val="1"/>
          <c:tx>
            <c:strRef>
              <c:f>'Sheet1 (2)'!$B$12</c:f>
              <c:strCache>
                <c:ptCount val="1"/>
                <c:pt idx="0">
                  <c:v>Final phase</c:v>
                </c:pt>
              </c:strCache>
            </c:strRef>
          </c:tx>
          <c:spPr>
            <a:solidFill>
              <a:srgbClr val="65C2B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32160110420979E-2"/>
                  <c:y val="-2.68611277482157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14-4CD5-B02A-A0461105C4AF}"/>
                </c:ext>
              </c:extLst>
            </c:dLbl>
            <c:dLbl>
              <c:idx val="1"/>
              <c:layout>
                <c:manualLayout>
                  <c:x val="3.72498274672187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14-4CD5-B02A-A0461105C4AF}"/>
                </c:ext>
              </c:extLst>
            </c:dLbl>
            <c:dLbl>
              <c:idx val="2"/>
              <c:layout>
                <c:manualLayout>
                  <c:x val="3.0676328502415379E-2"/>
                  <c:y val="2.68611277482157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14-4CD5-B02A-A0461105C4AF}"/>
                </c:ext>
              </c:extLst>
            </c:dLbl>
            <c:dLbl>
              <c:idx val="3"/>
              <c:layout>
                <c:manualLayout>
                  <c:x val="3.94409937888198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14-4CD5-B02A-A0461105C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'Sheet1 (2)'!$C$16:$F$16</c:f>
                <c:numCache>
                  <c:formatCode>General</c:formatCode>
                  <c:ptCount val="4"/>
                  <c:pt idx="0">
                    <c:v>10.6</c:v>
                  </c:pt>
                  <c:pt idx="1">
                    <c:v>10.5</c:v>
                  </c:pt>
                  <c:pt idx="2">
                    <c:v>12.5</c:v>
                  </c:pt>
                  <c:pt idx="3">
                    <c:v>9.6</c:v>
                  </c:pt>
                </c:numCache>
              </c:numRef>
            </c:plus>
            <c:minus>
              <c:numRef>
                <c:f>'Sheet1 (2)'!$C$16:$F$16</c:f>
                <c:numCache>
                  <c:formatCode>General</c:formatCode>
                  <c:ptCount val="4"/>
                  <c:pt idx="0">
                    <c:v>10.6</c:v>
                  </c:pt>
                  <c:pt idx="1">
                    <c:v>10.5</c:v>
                  </c:pt>
                  <c:pt idx="2">
                    <c:v>12.5</c:v>
                  </c:pt>
                  <c:pt idx="3">
                    <c:v>9.6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'Sheet1 (2)'!$C$10:$F$10</c:f>
              <c:strCache>
                <c:ptCount val="4"/>
                <c:pt idx="0">
                  <c:v>Overall</c:v>
                </c:pt>
                <c:pt idx="1">
                  <c:v>Austria</c:v>
                </c:pt>
                <c:pt idx="2">
                  <c:v>France</c:v>
                </c:pt>
                <c:pt idx="3">
                  <c:v>Germany</c:v>
                </c:pt>
              </c:strCache>
            </c:strRef>
          </c:cat>
          <c:val>
            <c:numRef>
              <c:f>'Sheet1 (2)'!$C$12:$F$12</c:f>
              <c:numCache>
                <c:formatCode>0.0</c:formatCode>
                <c:ptCount val="4"/>
                <c:pt idx="0">
                  <c:v>63.6</c:v>
                </c:pt>
                <c:pt idx="1">
                  <c:v>62.6</c:v>
                </c:pt>
                <c:pt idx="2">
                  <c:v>65.900000000000006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03-4867-AC7B-4B18C7A194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22624"/>
        <c:axId val="43724160"/>
      </c:barChart>
      <c:catAx>
        <c:axId val="4372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3724160"/>
        <c:crosses val="autoZero"/>
        <c:auto val="1"/>
        <c:lblAlgn val="ctr"/>
        <c:lblOffset val="100"/>
        <c:noMultiLvlLbl val="0"/>
      </c:catAx>
      <c:valAx>
        <c:axId val="43724160"/>
        <c:scaling>
          <c:orientation val="minMax"/>
          <c:max val="9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NZ"/>
                  <a:t>HbA1c, mmol/mol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3722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'Sheet3 (3)'!$B$4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109417500195484E-2"/>
                  <c:y val="-1.077919646545692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3A-43FE-8E16-5A8707803D7B}"/>
                </c:ext>
              </c:extLst>
            </c:dLbl>
            <c:dLbl>
              <c:idx val="1"/>
              <c:layout>
                <c:manualLayout>
                  <c:x val="3.5316712000208562E-2"/>
                  <c:y val="-2.939814814814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3A-43FE-8E16-5A8707803D7B}"/>
                </c:ext>
              </c:extLst>
            </c:dLbl>
            <c:dLbl>
              <c:idx val="2"/>
              <c:layout>
                <c:manualLayout>
                  <c:x val="3.3109417500195526E-2"/>
                  <c:y val="-2.939814814814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3A-43FE-8E16-5A8707803D7B}"/>
                </c:ext>
              </c:extLst>
            </c:dLbl>
            <c:dLbl>
              <c:idx val="3"/>
              <c:layout>
                <c:manualLayout>
                  <c:x val="4.6353184500273578E-2"/>
                  <c:y val="-5.87962962962962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3A-43FE-8E16-5A8707803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'Sheet3 (3)'!$C$12:$F$12</c:f>
                <c:numCache>
                  <c:formatCode>General</c:formatCode>
                  <c:ptCount val="4"/>
                  <c:pt idx="0">
                    <c:v>1.1999999999999993</c:v>
                  </c:pt>
                  <c:pt idx="1">
                    <c:v>1.8999999999999995</c:v>
                  </c:pt>
                  <c:pt idx="2">
                    <c:v>2.7</c:v>
                  </c:pt>
                  <c:pt idx="3">
                    <c:v>1.7999999999999989</c:v>
                  </c:pt>
                </c:numCache>
              </c:numRef>
            </c:plus>
            <c:minus>
              <c:numRef>
                <c:f>'Sheet3 (3)'!$C$13:$F$13</c:f>
                <c:numCache>
                  <c:formatCode>General</c:formatCode>
                  <c:ptCount val="4"/>
                  <c:pt idx="0">
                    <c:v>1.2000000000000011</c:v>
                  </c:pt>
                  <c:pt idx="1">
                    <c:v>1.8000000000000007</c:v>
                  </c:pt>
                  <c:pt idx="2">
                    <c:v>2.5999999999999996</c:v>
                  </c:pt>
                  <c:pt idx="3">
                    <c:v>1.8000000000000007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'Sheet3 (3)'!$C$3:$F$3</c:f>
              <c:strCache>
                <c:ptCount val="4"/>
                <c:pt idx="0">
                  <c:v>Overall</c:v>
                </c:pt>
                <c:pt idx="1">
                  <c:v>Austria</c:v>
                </c:pt>
                <c:pt idx="2">
                  <c:v>France</c:v>
                </c:pt>
                <c:pt idx="3">
                  <c:v>Germany</c:v>
                </c:pt>
              </c:strCache>
            </c:strRef>
          </c:cat>
          <c:val>
            <c:numRef>
              <c:f>'Sheet3 (3)'!$C$4:$F$4</c:f>
              <c:numCache>
                <c:formatCode>General</c:formatCode>
                <c:ptCount val="4"/>
                <c:pt idx="0">
                  <c:v>-9.6999999999999993</c:v>
                </c:pt>
                <c:pt idx="1">
                  <c:v>-9.6</c:v>
                </c:pt>
                <c:pt idx="2">
                  <c:v>-8.9</c:v>
                </c:pt>
                <c:pt idx="3">
                  <c:v>-10.1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B-40AB-A82F-34CC1A0073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92128"/>
        <c:axId val="119393664"/>
      </c:barChart>
      <c:catAx>
        <c:axId val="11939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93664"/>
        <c:crosses val="autoZero"/>
        <c:auto val="1"/>
        <c:lblAlgn val="ctr"/>
        <c:lblOffset val="100"/>
        <c:noMultiLvlLbl val="0"/>
      </c:catAx>
      <c:valAx>
        <c:axId val="119393664"/>
        <c:scaling>
          <c:orientation val="minMax"/>
          <c:max val="0"/>
          <c:min val="-1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dirty="0"/>
                  <a:t>HbA1c, mmol/mol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5F01-565C-F84C-954B-12DCBD5F17A2}" type="datetimeFigureOut">
              <a:rPr lang="en-US" smtClean="0"/>
              <a:t>7/16/2020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B42E-6695-4941-9073-2122C0795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18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34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29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29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293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6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3"/>
            <a:ext cx="8351520" cy="673735"/>
          </a:xfrm>
          <a:prstGeom prst="rect">
            <a:avLst/>
          </a:prstGeom>
        </p:spPr>
        <p:txBody>
          <a:bodyPr bIns="0" anchor="b" anchorCtr="0"/>
          <a:lstStyle>
            <a:lvl1pPr>
              <a:defRPr sz="36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 marL="42068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 marL="596900" indent="-1698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 marL="742950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 marL="901700" indent="-1460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6A95743-E1CA-4873-B930-D9D6234C64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1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8101"/>
            <a:ext cx="7886700" cy="31115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2"/>
            <a:ext cx="8351520" cy="673735"/>
          </a:xfrm>
          <a:prstGeom prst="rect">
            <a:avLst/>
          </a:prstGeom>
        </p:spPr>
        <p:txBody>
          <a:bodyPr bIns="0" anchor="b" anchorCtr="0"/>
          <a:lstStyle>
            <a:lvl1pPr>
              <a:defRPr sz="36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624" y="1981200"/>
            <a:ext cx="4123944" cy="43403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23944" cy="43403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5E24A4-7B6C-42CC-9BDC-4E03A141C0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8425"/>
            <a:ext cx="7886700" cy="4473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0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309687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1309687"/>
            <a:ext cx="4629150" cy="45513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344"/>
                </a:solidFill>
              </a:defRPr>
            </a:lvl1pPr>
            <a:lvl2pPr>
              <a:defRPr sz="2800">
                <a:solidFill>
                  <a:srgbClr val="002344"/>
                </a:solidFill>
              </a:defRPr>
            </a:lvl2pPr>
            <a:lvl3pPr>
              <a:defRPr sz="2400">
                <a:solidFill>
                  <a:srgbClr val="002344"/>
                </a:solidFill>
              </a:defRPr>
            </a:lvl3pPr>
            <a:lvl4pPr>
              <a:defRPr sz="2000">
                <a:solidFill>
                  <a:srgbClr val="002344"/>
                </a:solidFill>
              </a:defRPr>
            </a:lvl4pPr>
            <a:lvl5pPr>
              <a:defRPr sz="2000">
                <a:solidFill>
                  <a:srgbClr val="0023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909887"/>
            <a:ext cx="2949575" cy="295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3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2674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2674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2674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371600"/>
            <a:ext cx="2949575" cy="6858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1371600"/>
            <a:ext cx="4629150" cy="4489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234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9800"/>
            <a:ext cx="2949575" cy="3659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3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2801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2801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2801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pPr algn="r"/>
            <a:fld id="{278AD63C-6481-CD4F-B3B2-24D2F14B6441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lancrutchley/Desktop/PPT%20Links/ppt-bubbles-white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r:link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16" y="0"/>
            <a:ext cx="5129783" cy="52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957261"/>
            <a:ext cx="9144000" cy="0"/>
          </a:xfrm>
          <a:prstGeom prst="line">
            <a:avLst/>
          </a:prstGeom>
          <a:ln w="22225">
            <a:solidFill>
              <a:srgbClr val="9DA1A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176211"/>
            <a:ext cx="2866037" cy="62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5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CBA3-1F41-4311-AF38-4A36DD95D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122363"/>
            <a:ext cx="7543800" cy="2387600"/>
          </a:xfrm>
        </p:spPr>
        <p:txBody>
          <a:bodyPr/>
          <a:lstStyle/>
          <a:p>
            <a:r>
              <a:rPr lang="en-GB" sz="2800" b="1" dirty="0"/>
              <a:t>Three European </a:t>
            </a:r>
            <a:r>
              <a:rPr lang="en-GB" sz="2800" b="1" dirty="0" smtClean="0"/>
              <a:t>retrospective real-world</a:t>
            </a:r>
            <a:br>
              <a:rPr lang="en-GB" sz="2800" b="1" dirty="0" smtClean="0"/>
            </a:br>
            <a:r>
              <a:rPr lang="en-GB" sz="2800" b="1" dirty="0" smtClean="0"/>
              <a:t>chart review studies to determine the effectiveness</a:t>
            </a:r>
            <a:br>
              <a:rPr lang="en-GB" sz="2800" b="1" dirty="0" smtClean="0"/>
            </a:br>
            <a:r>
              <a:rPr lang="en-GB" sz="2800" b="1" dirty="0" smtClean="0"/>
              <a:t>of flash glucose monitoring on HbA1c </a:t>
            </a:r>
            <a:r>
              <a:rPr lang="en-GB" sz="2800" b="1" dirty="0"/>
              <a:t>in </a:t>
            </a:r>
            <a:r>
              <a:rPr lang="en-GB" sz="2800" b="1" dirty="0" smtClean="0"/>
              <a:t>adults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with </a:t>
            </a:r>
            <a:r>
              <a:rPr lang="en-GB" sz="2800" b="1" dirty="0" smtClean="0"/>
              <a:t>type </a:t>
            </a:r>
            <a:r>
              <a:rPr lang="en-GB" sz="2800" b="1" dirty="0"/>
              <a:t>2 </a:t>
            </a:r>
            <a:r>
              <a:rPr lang="en-GB" sz="2800" b="1" dirty="0" smtClean="0"/>
              <a:t>diabetes</a:t>
            </a:r>
            <a:endParaRPr lang="en-NZ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1400" dirty="0"/>
              <a:t>Kröger J, et al. </a:t>
            </a:r>
            <a:r>
              <a:rPr lang="en-NZ" sz="1400" i="1" dirty="0"/>
              <a:t>Diabetes Ther. </a:t>
            </a:r>
            <a:r>
              <a:rPr lang="en-NZ" sz="1400" dirty="0"/>
              <a:t>2020;11:279–291</a:t>
            </a:r>
          </a:p>
        </p:txBody>
      </p:sp>
    </p:spTree>
    <p:extLst>
      <p:ext uri="{BB962C8B-B14F-4D97-AF65-F5344CB8AC3E}">
        <p14:creationId xmlns:p14="http://schemas.microsoft.com/office/powerpoint/2010/main" val="160457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92A0-673C-40EC-9EB7-3FDD855B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Subgroup analysis of the primary endpoint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7DC28-0ECA-4F1B-9577-8B591BD4F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81200"/>
            <a:ext cx="4890285" cy="4352544"/>
          </a:xfrm>
        </p:spPr>
        <p:txBody>
          <a:bodyPr/>
          <a:lstStyle/>
          <a:p>
            <a:r>
              <a:rPr lang="en-NZ" dirty="0"/>
              <a:t>Decrease in HbA1c levels was not significantly different in subgroups based on age (p=0.2767), sex (p=0.5990), duration of insulin use (p=0.2389) or BMI (p=0.0785)</a:t>
            </a:r>
          </a:p>
          <a:p>
            <a:r>
              <a:rPr lang="en-NZ" dirty="0"/>
              <a:t>Baseline HbA1c ≥ 75 mmol/mol was associated with significantly greater reductions in HbA1c versus HbA1c</a:t>
            </a:r>
            <a:br>
              <a:rPr lang="en-NZ" dirty="0"/>
            </a:br>
            <a:r>
              <a:rPr lang="en-NZ" dirty="0"/>
              <a:t>&lt; 75 mmol/mol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BA739-70FB-4173-9DCA-91C7B96FA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BMI, body mass index</a:t>
            </a:r>
            <a:r>
              <a:rPr lang="en-NZ" dirty="0" smtClean="0"/>
              <a:t>; CI, confidence interval; HbA1c</a:t>
            </a:r>
            <a:r>
              <a:rPr lang="en-NZ" dirty="0"/>
              <a:t>, glycated haemoglobin</a:t>
            </a:r>
            <a:endParaRPr lang="da-DK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7940040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8B1304-7A90-4E49-B24F-B203EF4C9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677" y="1981200"/>
            <a:ext cx="2904803" cy="3935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60927" y="5679612"/>
            <a:ext cx="222528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/>
              <a:t>Change in HbA1c</a:t>
            </a:r>
            <a:br>
              <a:rPr lang="en-GB" sz="1200" b="1" dirty="0" smtClean="0"/>
            </a:br>
            <a:r>
              <a:rPr lang="en-GB" sz="1200" b="1" dirty="0" smtClean="0"/>
              <a:t>(</a:t>
            </a:r>
            <a:r>
              <a:rPr lang="en-GB" sz="1200" b="1" dirty="0" err="1" smtClean="0"/>
              <a:t>mmol</a:t>
            </a:r>
            <a:r>
              <a:rPr lang="en-GB" sz="1200" b="1" dirty="0" smtClean="0"/>
              <a:t>/</a:t>
            </a:r>
            <a:r>
              <a:rPr lang="en-GB" sz="1200" b="1" dirty="0" err="1" smtClean="0"/>
              <a:t>mol</a:t>
            </a:r>
            <a:r>
              <a:rPr lang="en-GB" sz="1200" b="1" dirty="0" smtClean="0"/>
              <a:t>, mean and 95% CI)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57126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73692A0-673C-40EC-9EB7-3FDD855B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dirty="0"/>
              <a:t>Additional subgroup analysis of the primary endpoint (French study only)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96651-87EB-4844-9ED2-8B2DEBDD75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CI, confidence interval; HbA1c, glycated haemoglobin; MDI, multiple daily injections; SD, standard deviation; </a:t>
            </a:r>
            <a:r>
              <a:rPr lang="en-GB" dirty="0"/>
              <a:t>SMBG, self-monitoring of blood glucose</a:t>
            </a:r>
            <a:endParaRPr lang="en-NZ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7940040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4379C71-D4C5-4C65-8445-A99F1BD49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089645"/>
              </p:ext>
            </p:extLst>
          </p:nvPr>
        </p:nvGraphicFramePr>
        <p:xfrm>
          <a:off x="395324" y="2146948"/>
          <a:ext cx="8415506" cy="348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0542">
                  <a:extLst>
                    <a:ext uri="{9D8B030D-6E8A-4147-A177-3AD203B41FA5}">
                      <a16:colId xmlns:a16="http://schemas.microsoft.com/office/drawing/2014/main" val="3860869742"/>
                    </a:ext>
                  </a:extLst>
                </a:gridCol>
                <a:gridCol w="403542">
                  <a:extLst>
                    <a:ext uri="{9D8B030D-6E8A-4147-A177-3AD203B41FA5}">
                      <a16:colId xmlns:a16="http://schemas.microsoft.com/office/drawing/2014/main" val="3151641859"/>
                    </a:ext>
                  </a:extLst>
                </a:gridCol>
                <a:gridCol w="1089322">
                  <a:extLst>
                    <a:ext uri="{9D8B030D-6E8A-4147-A177-3AD203B41FA5}">
                      <a16:colId xmlns:a16="http://schemas.microsoft.com/office/drawing/2014/main" val="2864691799"/>
                    </a:ext>
                  </a:extLst>
                </a:gridCol>
                <a:gridCol w="1089322">
                  <a:extLst>
                    <a:ext uri="{9D8B030D-6E8A-4147-A177-3AD203B41FA5}">
                      <a16:colId xmlns:a16="http://schemas.microsoft.com/office/drawing/2014/main" val="1533187928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126677991"/>
                    </a:ext>
                  </a:extLst>
                </a:gridCol>
                <a:gridCol w="1213168">
                  <a:extLst>
                    <a:ext uri="{9D8B030D-6E8A-4147-A177-3AD203B41FA5}">
                      <a16:colId xmlns:a16="http://schemas.microsoft.com/office/drawing/2014/main" val="644503557"/>
                    </a:ext>
                  </a:extLst>
                </a:gridCol>
                <a:gridCol w="808355">
                  <a:extLst>
                    <a:ext uri="{9D8B030D-6E8A-4147-A177-3AD203B41FA5}">
                      <a16:colId xmlns:a16="http://schemas.microsoft.com/office/drawing/2014/main" val="3659456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Mean </a:t>
                      </a:r>
                      <a:r>
                        <a:rPr lang="en-NZ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SD </a:t>
                      </a:r>
                      <a:r>
                        <a:rPr lang="en-NZ" sz="1400" b="1" dirty="0"/>
                        <a:t>HbA1c, mmol/mol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95% CI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305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N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Baseline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3–6 months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NZ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N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40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/>
                        <a:t>Method of insulin administration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624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MDI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74.4 ± 9.9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66.8 ± 12.7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–7.7 ± 12.4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(–10.7, –4.6)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205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Pump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74.8 ± 8.8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63.5 ± 11.6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–11.3 ± 11.2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(–16.4, –6.2)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9307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MDI vs Pump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N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0.2093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374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1400" dirty="0"/>
                        <a:t>Average number of SMBG tests per day at baseline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637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≤3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33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75.2 ± 10.6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65.2 ± 14.7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–10.0 ± 15.2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(–15.4, –4.6)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0.0006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045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&gt;3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71.7 ± 6.3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67.5 ± 8.0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–4.2 ± 7.4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(–9.5, 1.1)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0.0998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236592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4888F5-A93A-4CD9-A97A-81820AEA68C7}"/>
              </a:ext>
            </a:extLst>
          </p:cNvPr>
          <p:cNvCxnSpPr>
            <a:cxnSpLocks/>
          </p:cNvCxnSpPr>
          <p:nvPr/>
        </p:nvCxnSpPr>
        <p:spPr>
          <a:xfrm>
            <a:off x="389628" y="3257432"/>
            <a:ext cx="266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D98410-A105-42CF-9B6D-77D2291572CB}"/>
              </a:ext>
            </a:extLst>
          </p:cNvPr>
          <p:cNvCxnSpPr>
            <a:cxnSpLocks/>
          </p:cNvCxnSpPr>
          <p:nvPr/>
        </p:nvCxnSpPr>
        <p:spPr>
          <a:xfrm>
            <a:off x="389628" y="5619061"/>
            <a:ext cx="183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96DD37-6153-4DE7-AE8B-18C3ECD3ABA1}"/>
              </a:ext>
            </a:extLst>
          </p:cNvPr>
          <p:cNvCxnSpPr>
            <a:cxnSpLocks/>
          </p:cNvCxnSpPr>
          <p:nvPr/>
        </p:nvCxnSpPr>
        <p:spPr>
          <a:xfrm>
            <a:off x="389628" y="5244518"/>
            <a:ext cx="183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A68E72-2445-48A8-B75F-4BF3E1811C21}"/>
              </a:ext>
            </a:extLst>
          </p:cNvPr>
          <p:cNvCxnSpPr>
            <a:cxnSpLocks/>
          </p:cNvCxnSpPr>
          <p:nvPr/>
        </p:nvCxnSpPr>
        <p:spPr>
          <a:xfrm>
            <a:off x="389628" y="4886531"/>
            <a:ext cx="266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14C21-FB29-4A87-AEAC-3F5086D387FC}"/>
              </a:ext>
            </a:extLst>
          </p:cNvPr>
          <p:cNvCxnSpPr>
            <a:cxnSpLocks/>
          </p:cNvCxnSpPr>
          <p:nvPr/>
        </p:nvCxnSpPr>
        <p:spPr>
          <a:xfrm>
            <a:off x="389628" y="3997962"/>
            <a:ext cx="183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5F330D-78AB-4A5B-BB7B-881A48EABA58}"/>
              </a:ext>
            </a:extLst>
          </p:cNvPr>
          <p:cNvCxnSpPr>
            <a:cxnSpLocks/>
          </p:cNvCxnSpPr>
          <p:nvPr/>
        </p:nvCxnSpPr>
        <p:spPr>
          <a:xfrm>
            <a:off x="389628" y="3623420"/>
            <a:ext cx="183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A598C4-9B76-4A87-859B-5EC7FCEDC0A7}"/>
              </a:ext>
            </a:extLst>
          </p:cNvPr>
          <p:cNvCxnSpPr>
            <a:cxnSpLocks/>
          </p:cNvCxnSpPr>
          <p:nvPr/>
        </p:nvCxnSpPr>
        <p:spPr>
          <a:xfrm>
            <a:off x="3859343" y="2880530"/>
            <a:ext cx="266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B9E5E5-4D57-4A4C-81B3-5ABA4816CDCB}"/>
              </a:ext>
            </a:extLst>
          </p:cNvPr>
          <p:cNvCxnSpPr>
            <a:cxnSpLocks/>
          </p:cNvCxnSpPr>
          <p:nvPr/>
        </p:nvCxnSpPr>
        <p:spPr>
          <a:xfrm>
            <a:off x="3211343" y="5619061"/>
            <a:ext cx="396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5D16CC-02DF-4F9C-8612-AEF783677C01}"/>
              </a:ext>
            </a:extLst>
          </p:cNvPr>
          <p:cNvCxnSpPr>
            <a:cxnSpLocks/>
          </p:cNvCxnSpPr>
          <p:nvPr/>
        </p:nvCxnSpPr>
        <p:spPr>
          <a:xfrm>
            <a:off x="3211343" y="5244518"/>
            <a:ext cx="396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5B8B7B-CEA6-4520-8459-EC4FE35548B2}"/>
              </a:ext>
            </a:extLst>
          </p:cNvPr>
          <p:cNvCxnSpPr>
            <a:cxnSpLocks/>
          </p:cNvCxnSpPr>
          <p:nvPr/>
        </p:nvCxnSpPr>
        <p:spPr>
          <a:xfrm>
            <a:off x="3211343" y="4004153"/>
            <a:ext cx="396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CEFB66-9838-461B-A050-C2DCC617E096}"/>
              </a:ext>
            </a:extLst>
          </p:cNvPr>
          <p:cNvCxnSpPr>
            <a:cxnSpLocks/>
          </p:cNvCxnSpPr>
          <p:nvPr/>
        </p:nvCxnSpPr>
        <p:spPr>
          <a:xfrm>
            <a:off x="3211343" y="3629611"/>
            <a:ext cx="396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7504C2D-A5E6-480E-81B7-320694893A4F}"/>
              </a:ext>
            </a:extLst>
          </p:cNvPr>
          <p:cNvCxnSpPr>
            <a:cxnSpLocks/>
          </p:cNvCxnSpPr>
          <p:nvPr/>
        </p:nvCxnSpPr>
        <p:spPr>
          <a:xfrm>
            <a:off x="3859343" y="2518169"/>
            <a:ext cx="266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84DAB9F-8460-4BF2-BBF5-37D2B2F4EB54}"/>
              </a:ext>
            </a:extLst>
          </p:cNvPr>
          <p:cNvCxnSpPr>
            <a:cxnSpLocks/>
          </p:cNvCxnSpPr>
          <p:nvPr/>
        </p:nvCxnSpPr>
        <p:spPr>
          <a:xfrm flipV="1">
            <a:off x="6803567" y="5240644"/>
            <a:ext cx="2014883" cy="774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F9269CD-9C89-4711-8D0B-145EA75856E5}"/>
              </a:ext>
            </a:extLst>
          </p:cNvPr>
          <p:cNvCxnSpPr>
            <a:cxnSpLocks/>
          </p:cNvCxnSpPr>
          <p:nvPr/>
        </p:nvCxnSpPr>
        <p:spPr>
          <a:xfrm flipV="1">
            <a:off x="6803567" y="3990213"/>
            <a:ext cx="2014883" cy="774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475AB2E-2082-4DB2-9635-6506D47C56B2}"/>
              </a:ext>
            </a:extLst>
          </p:cNvPr>
          <p:cNvCxnSpPr>
            <a:cxnSpLocks/>
          </p:cNvCxnSpPr>
          <p:nvPr/>
        </p:nvCxnSpPr>
        <p:spPr>
          <a:xfrm flipV="1">
            <a:off x="6803567" y="3625736"/>
            <a:ext cx="2014883" cy="774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41F99C9-59A0-4F67-ABCC-9FE339772261}"/>
              </a:ext>
            </a:extLst>
          </p:cNvPr>
          <p:cNvCxnSpPr>
            <a:cxnSpLocks/>
          </p:cNvCxnSpPr>
          <p:nvPr/>
        </p:nvCxnSpPr>
        <p:spPr>
          <a:xfrm flipV="1">
            <a:off x="6803567" y="2518339"/>
            <a:ext cx="2014883" cy="774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401E82-684F-4062-BC45-0D26048A8291}"/>
              </a:ext>
            </a:extLst>
          </p:cNvPr>
          <p:cNvCxnSpPr>
            <a:cxnSpLocks/>
          </p:cNvCxnSpPr>
          <p:nvPr/>
        </p:nvCxnSpPr>
        <p:spPr>
          <a:xfrm>
            <a:off x="7635240" y="4370942"/>
            <a:ext cx="1388950" cy="1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FDD13B-DF52-4175-8964-7F25B31690A9}"/>
              </a:ext>
            </a:extLst>
          </p:cNvPr>
          <p:cNvCxnSpPr>
            <a:cxnSpLocks/>
          </p:cNvCxnSpPr>
          <p:nvPr/>
        </p:nvCxnSpPr>
        <p:spPr>
          <a:xfrm flipV="1">
            <a:off x="6803567" y="5615187"/>
            <a:ext cx="2014883" cy="7749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047A31E-1891-47B6-B9BF-BB7019581CA9}"/>
              </a:ext>
            </a:extLst>
          </p:cNvPr>
          <p:cNvCxnSpPr>
            <a:cxnSpLocks/>
          </p:cNvCxnSpPr>
          <p:nvPr/>
        </p:nvCxnSpPr>
        <p:spPr>
          <a:xfrm>
            <a:off x="389628" y="4368404"/>
            <a:ext cx="183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83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3455-4AF2-4DE6-8039-B4E50D9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678BF-02EC-4DB5-9A38-01D6CBD4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Uncontrolled observational studies</a:t>
            </a:r>
          </a:p>
          <a:p>
            <a:pPr lvl="1"/>
            <a:r>
              <a:rPr lang="en-NZ" dirty="0"/>
              <a:t>Observations may be influenced by changes in insulin or other diabetes medication, which were largely unknown, but likely as HbA1c improved</a:t>
            </a:r>
          </a:p>
          <a:p>
            <a:pPr lvl="1"/>
            <a:r>
              <a:rPr lang="en-NZ" dirty="0"/>
              <a:t>Patients in whom diabetes was managed using </a:t>
            </a:r>
            <a:r>
              <a:rPr lang="en-US" dirty="0"/>
              <a:t>FreeStyle Libre™</a:t>
            </a:r>
            <a:r>
              <a:rPr lang="en-NZ" dirty="0"/>
              <a:t> may have had more contact with HCPs</a:t>
            </a:r>
          </a:p>
          <a:p>
            <a:r>
              <a:rPr lang="en-NZ" dirty="0"/>
              <a:t>Limited availability of baseline data on demographics, disease variables, and socioeconomic status</a:t>
            </a:r>
          </a:p>
          <a:p>
            <a:r>
              <a:rPr lang="en-NZ" dirty="0"/>
              <a:t>Use of same HbA1c measurement for inclusion and baseline means the analysis is susceptible to regression to the mean</a:t>
            </a:r>
          </a:p>
          <a:p>
            <a:pPr lvl="1"/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341F7-2F0C-4174-AB3C-35455F5B1E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HCP, healthcare professional</a:t>
            </a:r>
            <a:endParaRPr lang="da-DK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12556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3455-4AF2-4DE6-8039-B4E50D9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678BF-02EC-4DB5-9A38-01D6CBD4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 the real-world setting, the use of the FreeStyle Libre</a:t>
            </a:r>
            <a:r>
              <a:rPr lang="en-NZ" baseline="30000" dirty="0"/>
              <a:t>TM</a:t>
            </a:r>
            <a:r>
              <a:rPr lang="en-NZ" dirty="0"/>
              <a:t> Flash Glucose Monitoring System significantly reduced HbA1c levels over a 3–6-month period in patients receiving basal-bolus insulin </a:t>
            </a:r>
            <a:endParaRPr lang="en-NZ" strike="sngStrik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341F7-2F0C-4174-AB3C-35455F5B1E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HbA1c, glycated haemoglobin</a:t>
            </a:r>
            <a:endParaRPr lang="da-DK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0920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D14B-CBB3-49B7-AD84-6FF9BCE6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7E6A-BEF8-47F3-8BF1-92D05E0E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NZ" dirty="0"/>
              <a:t>Evaluation of HbA1c levels is the primary means of assessing glycaemic control</a:t>
            </a:r>
          </a:p>
          <a:p>
            <a:pPr>
              <a:spcAft>
                <a:spcPts val="1800"/>
              </a:spcAft>
            </a:pPr>
            <a:r>
              <a:rPr lang="en-NZ" dirty="0"/>
              <a:t>It remains unclear if the use of flash glucose monitoring improves HbA1c levels in patients with type 2 diabetes receiving basal bolus insulin</a:t>
            </a:r>
          </a:p>
          <a:p>
            <a:pPr>
              <a:spcAft>
                <a:spcPts val="1800"/>
              </a:spcAft>
            </a:pPr>
            <a:r>
              <a:rPr lang="en-NZ" dirty="0"/>
              <a:t>Three parallel retrospective non-interventional chart review studies were conducted to assess the effect of FreeStyle Libre™ Flash Glucose Monitoring System on HbA1c in patients with insulin-treated type 2 diabetes in the real-world setting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70FDF2-2E9E-444B-96D1-69C4C2494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HbA1c, glycated haemoglobin </a:t>
            </a:r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3444"/>
            <a:ext cx="3613150" cy="566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64239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BBA5-E160-461E-8BED-815ABC3C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100" dirty="0"/>
              <a:t>FreeStyle Libre™ Flash Glucose Monitoring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6906-E9F9-4D60-AB76-1AD550CB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Factory calibrated sensor</a:t>
            </a:r>
          </a:p>
          <a:p>
            <a:r>
              <a:rPr lang="en-NZ" dirty="0"/>
              <a:t>Worn for up to 14 days without any need for calibration</a:t>
            </a:r>
          </a:p>
          <a:p>
            <a:r>
              <a:rPr lang="en-NZ" dirty="0"/>
              <a:t>Glucose data are automatically recorded and stored every </a:t>
            </a:r>
            <a:br>
              <a:rPr lang="en-NZ" dirty="0"/>
            </a:br>
            <a:r>
              <a:rPr lang="en-NZ" dirty="0"/>
              <a:t>15 minutes</a:t>
            </a:r>
          </a:p>
          <a:p>
            <a:r>
              <a:rPr lang="en-NZ" dirty="0"/>
              <a:t>Real-time glucose levels can be obtained as often as required by scanning the sensor with the reader</a:t>
            </a:r>
          </a:p>
          <a:p>
            <a:r>
              <a:rPr lang="en-NZ" dirty="0"/>
              <a:t>Glucose reports can be generated from the sensor data </a:t>
            </a:r>
            <a:br>
              <a:rPr lang="en-NZ" dirty="0"/>
            </a:br>
            <a:r>
              <a:rPr lang="en-NZ" dirty="0"/>
              <a:t>for review by patients at home or in clinic with </a:t>
            </a:r>
            <a:br>
              <a:rPr lang="en-NZ" dirty="0"/>
            </a:br>
            <a:r>
              <a:rPr lang="en-NZ" dirty="0"/>
              <a:t>healthcare professionals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4587B-3075-4384-9B10-166EBC0D5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www.freestylelibre.com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4304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399" y="6088828"/>
            <a:ext cx="7643109" cy="623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92F0D-D354-47F6-960C-A865BA0C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BBEC8-A94E-433B-B391-8647600F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</p:spPr>
        <p:txBody>
          <a:bodyPr/>
          <a:lstStyle/>
          <a:p>
            <a:r>
              <a:rPr lang="en-NZ" dirty="0"/>
              <a:t>Three retrospective non-interventional chart review studies were conducted in Austria, France and Germany (six centres in each country)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F8F87E-61F1-4638-9FC2-32568405D9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HbA1c, glycated haemoglobin</a:t>
            </a:r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4547AC1-41D9-4D08-80B2-0CECDD53DE01}"/>
              </a:ext>
            </a:extLst>
          </p:cNvPr>
          <p:cNvGrpSpPr/>
          <p:nvPr/>
        </p:nvGrpSpPr>
        <p:grpSpPr>
          <a:xfrm>
            <a:off x="1338209" y="4316932"/>
            <a:ext cx="6470629" cy="1824999"/>
            <a:chOff x="1545573" y="3493239"/>
            <a:chExt cx="6470629" cy="1824999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50A3AAB-39BA-48D9-A9C7-1D321A424F2F}"/>
                </a:ext>
              </a:extLst>
            </p:cNvPr>
            <p:cNvSpPr/>
            <p:nvPr/>
          </p:nvSpPr>
          <p:spPr>
            <a:xfrm>
              <a:off x="3819571" y="3497979"/>
              <a:ext cx="3600000" cy="135859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6A87C34-2C69-4F40-8AA4-503170DC57BA}"/>
                </a:ext>
              </a:extLst>
            </p:cNvPr>
            <p:cNvSpPr/>
            <p:nvPr/>
          </p:nvSpPr>
          <p:spPr>
            <a:xfrm>
              <a:off x="2019571" y="3497979"/>
              <a:ext cx="1800000" cy="13585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9246366-A3F2-4B46-98D8-4BD94B6F1BE7}"/>
                </a:ext>
              </a:extLst>
            </p:cNvPr>
            <p:cNvSpPr txBox="1"/>
            <p:nvPr/>
          </p:nvSpPr>
          <p:spPr>
            <a:xfrm>
              <a:off x="2909048" y="4856573"/>
              <a:ext cx="18210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Date when patient started using FreeStyle Libre™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B604932-2FE4-45B7-92DF-EC01BBB80E20}"/>
                </a:ext>
              </a:extLst>
            </p:cNvPr>
            <p:cNvSpPr txBox="1"/>
            <p:nvPr/>
          </p:nvSpPr>
          <p:spPr>
            <a:xfrm>
              <a:off x="5040924" y="3693799"/>
              <a:ext cx="97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b="1" dirty="0">
                  <a:solidFill>
                    <a:srgbClr val="002344"/>
                  </a:solidFill>
                </a:rPr>
                <a:t>90–194 days</a:t>
              </a:r>
              <a:endParaRPr lang="en-US" sz="1200" b="1" dirty="0">
                <a:solidFill>
                  <a:srgbClr val="002344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5F4BB8D-783D-423B-8B00-3A65F9BE2759}"/>
                </a:ext>
              </a:extLst>
            </p:cNvPr>
            <p:cNvSpPr>
              <a:spLocks/>
            </p:cNvSpPr>
            <p:nvPr/>
          </p:nvSpPr>
          <p:spPr>
            <a:xfrm>
              <a:off x="3387571" y="3497979"/>
              <a:ext cx="864000" cy="648000"/>
            </a:xfrm>
            <a:prstGeom prst="rect">
              <a:avLst/>
            </a:prstGeom>
            <a:solidFill>
              <a:srgbClr val="00AC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Index date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8357F0-2979-465C-8744-5BAECBA09299}"/>
                </a:ext>
              </a:extLst>
            </p:cNvPr>
            <p:cNvSpPr>
              <a:spLocks/>
            </p:cNvSpPr>
            <p:nvPr/>
          </p:nvSpPr>
          <p:spPr>
            <a:xfrm>
              <a:off x="1545573" y="3497979"/>
              <a:ext cx="936000" cy="648000"/>
            </a:xfrm>
            <a:prstGeom prst="rect">
              <a:avLst/>
            </a:prstGeom>
            <a:solidFill>
              <a:srgbClr val="0023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Baseline HbA1c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DCA4393-5528-45C7-8C40-22769D410F05}"/>
                </a:ext>
              </a:extLst>
            </p:cNvPr>
            <p:cNvSpPr>
              <a:spLocks/>
            </p:cNvSpPr>
            <p:nvPr/>
          </p:nvSpPr>
          <p:spPr>
            <a:xfrm>
              <a:off x="6792202" y="3493239"/>
              <a:ext cx="1224000" cy="648000"/>
            </a:xfrm>
            <a:prstGeom prst="rect">
              <a:avLst/>
            </a:prstGeom>
            <a:solidFill>
              <a:srgbClr val="0023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/>
                <a:t>HbA1c at 3–6 months</a:t>
              </a: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9D5127D-0FBD-4C4D-A47A-EB13EDEE39AA}"/>
                </a:ext>
              </a:extLst>
            </p:cNvPr>
            <p:cNvCxnSpPr>
              <a:cxnSpLocks/>
            </p:cNvCxnSpPr>
            <p:nvPr/>
          </p:nvCxnSpPr>
          <p:spPr>
            <a:xfrm>
              <a:off x="2019571" y="4856572"/>
              <a:ext cx="1800000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3BDBE06-0204-43E9-910F-6FD5987BBE8F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71" y="4856572"/>
              <a:ext cx="3600000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55AEAEA-E508-4740-80E9-73893AC50339}"/>
                </a:ext>
              </a:extLst>
            </p:cNvPr>
            <p:cNvSpPr txBox="1"/>
            <p:nvPr/>
          </p:nvSpPr>
          <p:spPr>
            <a:xfrm>
              <a:off x="2550434" y="3683480"/>
              <a:ext cx="75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2344"/>
                  </a:solidFill>
                </a:rPr>
                <a:t>≤90 days</a:t>
              </a:r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A7D4833A-6B13-494D-8618-3062F56A86EB}"/>
                </a:ext>
              </a:extLst>
            </p:cNvPr>
            <p:cNvSpPr/>
            <p:nvPr/>
          </p:nvSpPr>
          <p:spPr>
            <a:xfrm rot="10800000">
              <a:off x="1841661" y="4136572"/>
              <a:ext cx="360000" cy="720000"/>
            </a:xfrm>
            <a:prstGeom prst="triangle">
              <a:avLst/>
            </a:prstGeom>
            <a:solidFill>
              <a:srgbClr val="0023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551E5C4A-8966-457C-B507-8A6570B98C4D}"/>
                </a:ext>
              </a:extLst>
            </p:cNvPr>
            <p:cNvSpPr/>
            <p:nvPr/>
          </p:nvSpPr>
          <p:spPr>
            <a:xfrm rot="10800000">
              <a:off x="3639571" y="4136572"/>
              <a:ext cx="360000" cy="720000"/>
            </a:xfrm>
            <a:prstGeom prst="triangle">
              <a:avLst/>
            </a:prstGeom>
            <a:solidFill>
              <a:srgbClr val="00AC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A460874-8FF7-4670-A76C-F91F8B3466E0}"/>
                </a:ext>
              </a:extLst>
            </p:cNvPr>
            <p:cNvSpPr/>
            <p:nvPr/>
          </p:nvSpPr>
          <p:spPr>
            <a:xfrm rot="10800000">
              <a:off x="7239571" y="4136572"/>
              <a:ext cx="360000" cy="720000"/>
            </a:xfrm>
            <a:prstGeom prst="triangle">
              <a:avLst/>
            </a:prstGeom>
            <a:solidFill>
              <a:srgbClr val="0023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9483ACE-022C-4A9E-B429-39A83900D6C9}"/>
                </a:ext>
              </a:extLst>
            </p:cNvPr>
            <p:cNvSpPr txBox="1"/>
            <p:nvPr/>
          </p:nvSpPr>
          <p:spPr>
            <a:xfrm>
              <a:off x="2135709" y="4175831"/>
              <a:ext cx="1585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344"/>
                  </a:solidFill>
                </a:rPr>
                <a:t>If multiple values available, value closest to index date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0582366-A1AB-4ED4-9F1A-FF12232E60EC}"/>
                </a:ext>
              </a:extLst>
            </p:cNvPr>
            <p:cNvSpPr txBox="1"/>
            <p:nvPr/>
          </p:nvSpPr>
          <p:spPr>
            <a:xfrm>
              <a:off x="4490666" y="4268164"/>
              <a:ext cx="2072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If multiple values available, value closest to 135 days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4DD5F319-0570-45A9-8907-5AA6FD64201C}"/>
              </a:ext>
            </a:extLst>
          </p:cNvPr>
          <p:cNvSpPr/>
          <p:nvPr/>
        </p:nvSpPr>
        <p:spPr>
          <a:xfrm>
            <a:off x="1338209" y="3217808"/>
            <a:ext cx="6470629" cy="991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02344"/>
                </a:solidFill>
              </a:rPr>
              <a:t>Inclusion criteria:</a:t>
            </a:r>
          </a:p>
          <a:p>
            <a:r>
              <a:rPr lang="en-US" sz="1200" dirty="0">
                <a:solidFill>
                  <a:srgbClr val="002344"/>
                </a:solidFill>
              </a:rPr>
              <a:t>Patients with type 2 diabetes; ≥18 years old; receiving basal bolus insulin for ≥1 year; FreeStyle Libre™ use for ≥3 months; HbA1c of 8.0%–12.0% [64–108 mmol/mol] during ≤3 months before starting FreeStyle Libre™ use; HbA1c assessment 3–6 months after starting FreeStyle Libre™ use</a:t>
            </a:r>
          </a:p>
        </p:txBody>
      </p:sp>
    </p:spTree>
    <p:extLst>
      <p:ext uri="{BB962C8B-B14F-4D97-AF65-F5344CB8AC3E}">
        <p14:creationId xmlns:p14="http://schemas.microsoft.com/office/powerpoint/2010/main" val="358980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726D-CDDB-4FED-B6E0-318ACFD3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3BC0-B3D0-4D7D-9254-B0B78F40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primary endpoint was the change in HbA1c from baseline to 3–6 after starting FreeStyle Libre™ use</a:t>
            </a:r>
          </a:p>
          <a:p>
            <a:r>
              <a:rPr lang="en-NZ" dirty="0"/>
              <a:t>The primary endpoint was analysed in the following subgroups:</a:t>
            </a:r>
          </a:p>
          <a:p>
            <a:pPr lvl="1"/>
            <a:r>
              <a:rPr lang="en-NZ" dirty="0" smtClean="0"/>
              <a:t>Baseline HbA1c </a:t>
            </a:r>
            <a:r>
              <a:rPr lang="en-NZ" dirty="0"/>
              <a:t>&lt;75 mmol/mol [9.0%] vs ≥75 mmol/mol [9.0%]</a:t>
            </a:r>
          </a:p>
          <a:p>
            <a:pPr lvl="1"/>
            <a:r>
              <a:rPr lang="en-NZ" dirty="0"/>
              <a:t>Age &lt;65 years vs ≥65 years</a:t>
            </a:r>
          </a:p>
          <a:p>
            <a:pPr lvl="1"/>
            <a:r>
              <a:rPr lang="en-NZ" dirty="0"/>
              <a:t>Male vs female</a:t>
            </a:r>
          </a:p>
          <a:p>
            <a:pPr lvl="1"/>
            <a:r>
              <a:rPr lang="en-NZ" dirty="0"/>
              <a:t>Insulin use for &lt;9 years vs ≥9 years</a:t>
            </a:r>
          </a:p>
          <a:p>
            <a:pPr lvl="1"/>
            <a:r>
              <a:rPr lang="en-NZ" dirty="0"/>
              <a:t>BMI &lt;30 vs ≥30 kg/m</a:t>
            </a:r>
            <a:r>
              <a:rPr lang="en-NZ" baseline="30000" dirty="0"/>
              <a:t>2</a:t>
            </a:r>
          </a:p>
          <a:p>
            <a:pPr lvl="1"/>
            <a:r>
              <a:rPr lang="en-NZ" dirty="0"/>
              <a:t>Insulin administered as MDI vs by pump (French study only)</a:t>
            </a:r>
          </a:p>
          <a:p>
            <a:pPr lvl="1"/>
            <a:r>
              <a:rPr lang="en-GB" dirty="0"/>
              <a:t>≤3 vs &gt;3 average SMBG tests per day at baseline (French study only)</a:t>
            </a:r>
            <a:endParaRPr lang="en-NZ" dirty="0"/>
          </a:p>
          <a:p>
            <a:pPr lvl="1"/>
            <a:endParaRPr lang="en-NZ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B88C1A7-5352-4FD3-B29C-56BF1BB0EA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BMI, body mass index; </a:t>
            </a:r>
            <a:r>
              <a:rPr lang="en-NZ" dirty="0"/>
              <a:t>HbA1c, glycated haemoglobin; MDI, multiple daily injections; SMBG, self-monitoring of blood glucose</a:t>
            </a:r>
            <a:endParaRPr lang="da-DK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82412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Participants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F33DE9-CA32-4454-8B63-04190FFAB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  <a:p>
            <a:r>
              <a:rPr lang="da-DK" dirty="0"/>
              <a:t>*Reasons for exclusion: did not meet inclusion criteria (n=8), did not have </a:t>
            </a:r>
            <a:r>
              <a:rPr lang="en-GB" dirty="0"/>
              <a:t>HbA1c within 90 days of starting FreeStyle Libre™ (n=18), did not have HbA1c 3–6 months after starting FreeStyle Libre™ (n=39)</a:t>
            </a:r>
          </a:p>
          <a:p>
            <a:r>
              <a:rPr lang="en-GB" dirty="0"/>
              <a:t>†Information available for 362 patients </a:t>
            </a:r>
            <a:endParaRPr lang="da-DK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2621" y="6088375"/>
            <a:ext cx="3613150" cy="5848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1F79B5C-67E4-4AFB-9FF4-93AD0A307C62}"/>
              </a:ext>
            </a:extLst>
          </p:cNvPr>
          <p:cNvSpPr txBox="1"/>
          <p:nvPr/>
        </p:nvSpPr>
        <p:spPr>
          <a:xfrm>
            <a:off x="532621" y="2577995"/>
            <a:ext cx="368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>
                <a:solidFill>
                  <a:srgbClr val="002344"/>
                </a:solidFill>
              </a:rPr>
              <a:t>A total of </a:t>
            </a:r>
            <a:r>
              <a:rPr lang="en-NZ" sz="1600" b="1" dirty="0">
                <a:solidFill>
                  <a:srgbClr val="002344"/>
                </a:solidFill>
              </a:rPr>
              <a:t>428</a:t>
            </a:r>
            <a:r>
              <a:rPr lang="en-NZ" sz="1600" dirty="0">
                <a:solidFill>
                  <a:srgbClr val="002344"/>
                </a:solidFill>
              </a:rPr>
              <a:t> records were collected</a:t>
            </a:r>
            <a:endParaRPr lang="en-US" sz="1600" dirty="0">
              <a:solidFill>
                <a:srgbClr val="002344"/>
              </a:solidFill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E119063-5AE2-497E-B3A6-A917F3074F42}"/>
              </a:ext>
            </a:extLst>
          </p:cNvPr>
          <p:cNvGrpSpPr/>
          <p:nvPr/>
        </p:nvGrpSpPr>
        <p:grpSpPr>
          <a:xfrm>
            <a:off x="575241" y="3023558"/>
            <a:ext cx="3600000" cy="977664"/>
            <a:chOff x="3779935" y="1992135"/>
            <a:chExt cx="3600000" cy="97766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2FF9F44-FB83-468C-8AB8-094BD002EE1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79935" y="1992135"/>
              <a:ext cx="3600000" cy="900495"/>
              <a:chOff x="4202765" y="1816608"/>
              <a:chExt cx="4320000" cy="1080595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93F1C2A-7168-4FED-B918-CC4061B5F49C}"/>
                  </a:ext>
                </a:extLst>
              </p:cNvPr>
              <p:cNvGrpSpPr/>
              <p:nvPr/>
            </p:nvGrpSpPr>
            <p:grpSpPr>
              <a:xfrm>
                <a:off x="4202765" y="1816608"/>
                <a:ext cx="4320000" cy="1080595"/>
                <a:chOff x="4202765" y="3533487"/>
                <a:chExt cx="4320000" cy="1080595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C8CC46C1-8E95-4E22-9DEC-410D5228EB2B}"/>
                    </a:ext>
                  </a:extLst>
                </p:cNvPr>
                <p:cNvSpPr/>
                <p:nvPr/>
              </p:nvSpPr>
              <p:spPr>
                <a:xfrm>
                  <a:off x="4202765" y="3533487"/>
                  <a:ext cx="4320000" cy="1080595"/>
                </a:xfrm>
                <a:prstGeom prst="rect">
                  <a:avLst/>
                </a:prstGeom>
                <a:solidFill>
                  <a:srgbClr val="00AC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B7C986D-9D83-4888-AFDF-07E574F13936}"/>
                    </a:ext>
                  </a:extLst>
                </p:cNvPr>
                <p:cNvSpPr/>
                <p:nvPr/>
              </p:nvSpPr>
              <p:spPr>
                <a:xfrm>
                  <a:off x="7874765" y="3533487"/>
                  <a:ext cx="648000" cy="108059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</p:grpSp>
          <p:pic>
            <p:nvPicPr>
              <p:cNvPr id="20" name="Picture 19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EBD0C68E-1AC1-4180-8C9B-EDB920525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02765" y="1816608"/>
                <a:ext cx="4320000" cy="1080595"/>
              </a:xfrm>
              <a:prstGeom prst="rect">
                <a:avLst/>
              </a:prstGeom>
            </p:spPr>
          </p:pic>
        </p:grp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983EA8A-E0DE-4163-B14D-07A218C6CC57}"/>
                </a:ext>
              </a:extLst>
            </p:cNvPr>
            <p:cNvCxnSpPr>
              <a:cxnSpLocks/>
            </p:cNvCxnSpPr>
            <p:nvPr/>
          </p:nvCxnSpPr>
          <p:spPr>
            <a:xfrm>
              <a:off x="3779935" y="2933799"/>
              <a:ext cx="3024000" cy="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BE700CA-769C-46A9-9920-6D222A1F28A6}"/>
                </a:ext>
              </a:extLst>
            </p:cNvPr>
            <p:cNvCxnSpPr>
              <a:cxnSpLocks/>
            </p:cNvCxnSpPr>
            <p:nvPr/>
          </p:nvCxnSpPr>
          <p:spPr>
            <a:xfrm>
              <a:off x="6860809" y="2933799"/>
              <a:ext cx="519126" cy="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83077C3-2192-425E-A94F-8BE07CDF7BAC}"/>
                </a:ext>
              </a:extLst>
            </p:cNvPr>
            <p:cNvCxnSpPr>
              <a:cxnSpLocks/>
            </p:cNvCxnSpPr>
            <p:nvPr/>
          </p:nvCxnSpPr>
          <p:spPr>
            <a:xfrm>
              <a:off x="7379935" y="2897799"/>
              <a:ext cx="0" cy="7200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5E61521-FB8A-45D4-87D3-0079813EEB40}"/>
                </a:ext>
              </a:extLst>
            </p:cNvPr>
            <p:cNvCxnSpPr>
              <a:cxnSpLocks/>
            </p:cNvCxnSpPr>
            <p:nvPr/>
          </p:nvCxnSpPr>
          <p:spPr>
            <a:xfrm>
              <a:off x="6860809" y="2897799"/>
              <a:ext cx="0" cy="7200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6CCCDDC-3CE6-467B-88BD-DC6392DBAF78}"/>
                </a:ext>
              </a:extLst>
            </p:cNvPr>
            <p:cNvCxnSpPr>
              <a:cxnSpLocks/>
            </p:cNvCxnSpPr>
            <p:nvPr/>
          </p:nvCxnSpPr>
          <p:spPr>
            <a:xfrm>
              <a:off x="6806459" y="2897799"/>
              <a:ext cx="0" cy="7200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CF8A810-0B63-43A5-BF63-4BBB23391E6B}"/>
                </a:ext>
              </a:extLst>
            </p:cNvPr>
            <p:cNvCxnSpPr>
              <a:cxnSpLocks/>
            </p:cNvCxnSpPr>
            <p:nvPr/>
          </p:nvCxnSpPr>
          <p:spPr>
            <a:xfrm>
              <a:off x="3779935" y="2897799"/>
              <a:ext cx="0" cy="7200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3CEBC438-0F6E-4C0F-AC29-B81CE2EF3A43}"/>
              </a:ext>
            </a:extLst>
          </p:cNvPr>
          <p:cNvSpPr txBox="1"/>
          <p:nvPr/>
        </p:nvSpPr>
        <p:spPr>
          <a:xfrm>
            <a:off x="575241" y="4065386"/>
            <a:ext cx="30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rgbClr val="00ACE9"/>
                </a:solidFill>
              </a:rPr>
              <a:t>363</a:t>
            </a:r>
            <a:r>
              <a:rPr lang="en-NZ" sz="1200" dirty="0">
                <a:solidFill>
                  <a:srgbClr val="002344"/>
                </a:solidFill>
              </a:rPr>
              <a:t> were included in primary endpoint analysis</a:t>
            </a:r>
          </a:p>
          <a:p>
            <a:pPr algn="ctr"/>
            <a:r>
              <a:rPr lang="en-US" sz="1200" dirty="0">
                <a:solidFill>
                  <a:srgbClr val="002344"/>
                </a:solidFill>
              </a:rPr>
              <a:t>♂ 204 / ♀ 158†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5F0530C-C9BE-4BE8-9CB2-E90C7EEFCC7A}"/>
              </a:ext>
            </a:extLst>
          </p:cNvPr>
          <p:cNvSpPr txBox="1"/>
          <p:nvPr/>
        </p:nvSpPr>
        <p:spPr>
          <a:xfrm>
            <a:off x="3474109" y="4065386"/>
            <a:ext cx="864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bg1">
                    <a:lumMod val="65000"/>
                  </a:schemeClr>
                </a:solidFill>
              </a:rPr>
              <a:t>65</a:t>
            </a:r>
            <a:r>
              <a:rPr lang="en-NZ" sz="1200" dirty="0">
                <a:solidFill>
                  <a:srgbClr val="002344"/>
                </a:solidFill>
              </a:rPr>
              <a:t> were excluded*</a:t>
            </a:r>
            <a:endParaRPr lang="en-US" sz="1200" dirty="0">
              <a:solidFill>
                <a:srgbClr val="002344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31452E6-7961-4F0C-BBD8-6BD9B9056B11}"/>
              </a:ext>
            </a:extLst>
          </p:cNvPr>
          <p:cNvSpPr txBox="1"/>
          <p:nvPr/>
        </p:nvSpPr>
        <p:spPr>
          <a:xfrm>
            <a:off x="4644557" y="1867802"/>
            <a:ext cx="104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solidFill>
                  <a:srgbClr val="002344"/>
                </a:solidFill>
              </a:rPr>
              <a:t>Austria</a:t>
            </a:r>
            <a:endParaRPr lang="en-US" sz="1400" b="1" dirty="0">
              <a:solidFill>
                <a:srgbClr val="002344"/>
              </a:solidFill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4DEA1D2-ADE9-4D4B-B567-9FEF50F05229}"/>
              </a:ext>
            </a:extLst>
          </p:cNvPr>
          <p:cNvSpPr txBox="1"/>
          <p:nvPr/>
        </p:nvSpPr>
        <p:spPr>
          <a:xfrm>
            <a:off x="4644557" y="3334641"/>
            <a:ext cx="104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solidFill>
                  <a:srgbClr val="002344"/>
                </a:solidFill>
              </a:rPr>
              <a:t>France</a:t>
            </a:r>
            <a:endParaRPr lang="en-US" sz="1400" b="1" dirty="0">
              <a:solidFill>
                <a:srgbClr val="002344"/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C09DD70-F625-41D5-9D98-D38EE5FEBBA0}"/>
              </a:ext>
            </a:extLst>
          </p:cNvPr>
          <p:cNvSpPr txBox="1"/>
          <p:nvPr/>
        </p:nvSpPr>
        <p:spPr>
          <a:xfrm>
            <a:off x="4644557" y="4801479"/>
            <a:ext cx="104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>
                <a:solidFill>
                  <a:srgbClr val="002344"/>
                </a:solidFill>
              </a:rPr>
              <a:t>Germany</a:t>
            </a:r>
            <a:endParaRPr lang="en-US" sz="1400" b="1" dirty="0">
              <a:solidFill>
                <a:srgbClr val="002344"/>
              </a:solidFill>
            </a:endParaRP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56BFB9C-62DE-4B65-A70E-B171AADD7A43}"/>
              </a:ext>
            </a:extLst>
          </p:cNvPr>
          <p:cNvGrpSpPr/>
          <p:nvPr/>
        </p:nvGrpSpPr>
        <p:grpSpPr>
          <a:xfrm>
            <a:off x="5878902" y="1437000"/>
            <a:ext cx="2799836" cy="1448251"/>
            <a:chOff x="5886418" y="1155382"/>
            <a:chExt cx="2799836" cy="144825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0F3709D-17F9-4F94-ACBE-F63A50269413}"/>
                </a:ext>
              </a:extLst>
            </p:cNvPr>
            <p:cNvGrpSpPr/>
            <p:nvPr/>
          </p:nvGrpSpPr>
          <p:grpSpPr>
            <a:xfrm>
              <a:off x="5886418" y="1431349"/>
              <a:ext cx="2562024" cy="714807"/>
              <a:chOff x="4472704" y="3331184"/>
              <a:chExt cx="2562024" cy="714807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1D6D1512-DF78-411B-A22D-692FAB75BEE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72704" y="3331184"/>
                <a:ext cx="2520000" cy="630346"/>
                <a:chOff x="919112" y="3308544"/>
                <a:chExt cx="2895606" cy="724300"/>
              </a:xfrm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641ACCE0-62C0-43DA-B51D-F7DE65790E2F}"/>
                    </a:ext>
                  </a:extLst>
                </p:cNvPr>
                <p:cNvGrpSpPr/>
                <p:nvPr/>
              </p:nvGrpSpPr>
              <p:grpSpPr>
                <a:xfrm>
                  <a:off x="919715" y="3308544"/>
                  <a:ext cx="2894400" cy="724300"/>
                  <a:chOff x="882122" y="3843930"/>
                  <a:chExt cx="2894400" cy="724300"/>
                </a:xfrm>
              </p:grpSpPr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3188FD3D-52C2-4B57-B7CA-5E71225BBE2E}"/>
                      </a:ext>
                    </a:extLst>
                  </p:cNvPr>
                  <p:cNvSpPr/>
                  <p:nvPr/>
                </p:nvSpPr>
                <p:spPr>
                  <a:xfrm>
                    <a:off x="882122" y="3843930"/>
                    <a:ext cx="2894400" cy="724300"/>
                  </a:xfrm>
                  <a:prstGeom prst="rect">
                    <a:avLst/>
                  </a:prstGeom>
                  <a:solidFill>
                    <a:srgbClr val="00AC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B0951674-016C-4EB2-B6D9-001A0F8CBA26}"/>
                      </a:ext>
                    </a:extLst>
                  </p:cNvPr>
                  <p:cNvSpPr/>
                  <p:nvPr/>
                </p:nvSpPr>
                <p:spPr>
                  <a:xfrm>
                    <a:off x="3139322" y="3843930"/>
                    <a:ext cx="637200" cy="7236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pic>
              <p:nvPicPr>
                <p:cNvPr id="73" name="Picture 72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F623660A-0434-434B-8B0C-0C6EA89278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19112" y="3308544"/>
                  <a:ext cx="2895606" cy="724300"/>
                </a:xfrm>
                <a:prstGeom prst="rect">
                  <a:avLst/>
                </a:prstGeom>
              </p:spPr>
            </p:pic>
          </p:grp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DB15438D-DE8E-4788-9DBE-653F5A91C6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3229" y="4009686"/>
                <a:ext cx="1957831" cy="61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AF3AF091-086A-4158-8DB3-E164619EC5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5570" y="4009991"/>
                <a:ext cx="561644" cy="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6A61CF19-59EA-4664-B773-A6E7F6F8A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4728" y="3973991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8E507765-2090-43A6-AA47-8B6517E61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7038" y="3973991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99A6DAA7-758C-459B-B3F0-8ED5EA9B1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1060" y="3973991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F9FDAF96-5761-4E34-B9B6-A4B542570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72704" y="3973991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4D8EA36-DFD5-435E-A646-A64CF96DC9F6}"/>
                </a:ext>
              </a:extLst>
            </p:cNvPr>
            <p:cNvSpPr txBox="1"/>
            <p:nvPr/>
          </p:nvSpPr>
          <p:spPr>
            <a:xfrm>
              <a:off x="5886418" y="1155382"/>
              <a:ext cx="2562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Total records: 118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B798C61-20FC-4B1C-AD77-BF6E15B178B6}"/>
                </a:ext>
              </a:extLst>
            </p:cNvPr>
            <p:cNvSpPr txBox="1"/>
            <p:nvPr/>
          </p:nvSpPr>
          <p:spPr>
            <a:xfrm>
              <a:off x="5887993" y="2141968"/>
              <a:ext cx="1963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Primary analysis: </a:t>
              </a:r>
              <a:r>
                <a:rPr lang="en-NZ" sz="1200" dirty="0">
                  <a:solidFill>
                    <a:srgbClr val="00ACE9"/>
                  </a:solidFill>
                </a:rPr>
                <a:t>92</a:t>
              </a:r>
            </a:p>
            <a:p>
              <a:pPr algn="ctr"/>
              <a:r>
                <a:rPr lang="en-US" sz="1200" dirty="0"/>
                <a:t>♂ 50 / ♀ 42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40EE1076-3C03-4B53-A4A0-50A336E4D86A}"/>
                </a:ext>
              </a:extLst>
            </p:cNvPr>
            <p:cNvSpPr txBox="1"/>
            <p:nvPr/>
          </p:nvSpPr>
          <p:spPr>
            <a:xfrm>
              <a:off x="7677798" y="2141968"/>
              <a:ext cx="10084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Excluded:</a:t>
              </a:r>
              <a:r>
                <a:rPr lang="en-NZ" sz="1200" dirty="0">
                  <a:solidFill>
                    <a:schemeClr val="bg1">
                      <a:lumMod val="65000"/>
                    </a:schemeClr>
                  </a:solidFill>
                </a:rPr>
                <a:t> 26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99E0EE3-FDCA-4D36-A5B4-44E66A00792C}"/>
              </a:ext>
            </a:extLst>
          </p:cNvPr>
          <p:cNvGrpSpPr/>
          <p:nvPr/>
        </p:nvGrpSpPr>
        <p:grpSpPr>
          <a:xfrm>
            <a:off x="5878902" y="2900113"/>
            <a:ext cx="2885726" cy="1448499"/>
            <a:chOff x="5886418" y="3127256"/>
            <a:chExt cx="2885726" cy="1448499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962C10AF-C082-42EB-BD7D-A0424EAA1DB6}"/>
                </a:ext>
              </a:extLst>
            </p:cNvPr>
            <p:cNvGrpSpPr/>
            <p:nvPr/>
          </p:nvGrpSpPr>
          <p:grpSpPr>
            <a:xfrm>
              <a:off x="5886418" y="3400067"/>
              <a:ext cx="2562024" cy="701458"/>
              <a:chOff x="4472704" y="4335101"/>
              <a:chExt cx="2562024" cy="701458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3FCA049F-02D0-4A32-ADAD-9FC314B218D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73754" y="4335101"/>
                <a:ext cx="2520000" cy="630346"/>
                <a:chOff x="922321" y="4548446"/>
                <a:chExt cx="2895606" cy="724300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26135E6B-8F76-475E-B71A-F47812A865F9}"/>
                    </a:ext>
                  </a:extLst>
                </p:cNvPr>
                <p:cNvGrpSpPr/>
                <p:nvPr/>
              </p:nvGrpSpPr>
              <p:grpSpPr>
                <a:xfrm>
                  <a:off x="922924" y="4548446"/>
                  <a:ext cx="2894400" cy="724300"/>
                  <a:chOff x="892599" y="4757232"/>
                  <a:chExt cx="2894400" cy="724300"/>
                </a:xfrm>
              </p:grpSpPr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D2D32D14-7FEC-493F-8FF0-973E92C76A28}"/>
                      </a:ext>
                    </a:extLst>
                  </p:cNvPr>
                  <p:cNvSpPr/>
                  <p:nvPr/>
                </p:nvSpPr>
                <p:spPr>
                  <a:xfrm>
                    <a:off x="892599" y="4757232"/>
                    <a:ext cx="2894400" cy="724300"/>
                  </a:xfrm>
                  <a:prstGeom prst="rect">
                    <a:avLst/>
                  </a:prstGeom>
                  <a:solidFill>
                    <a:srgbClr val="00AC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47C6079B-CEC2-4359-958C-3486A5B63CA0}"/>
                      </a:ext>
                    </a:extLst>
                  </p:cNvPr>
                  <p:cNvSpPr/>
                  <p:nvPr/>
                </p:nvSpPr>
                <p:spPr>
                  <a:xfrm>
                    <a:off x="3527799" y="4757232"/>
                    <a:ext cx="259200" cy="7236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pic>
              <p:nvPicPr>
                <p:cNvPr id="78" name="Picture 77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88E0C130-02A6-4141-97CE-6EFCF1B17C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22321" y="4548446"/>
                  <a:ext cx="2895606" cy="724300"/>
                </a:xfrm>
                <a:prstGeom prst="rect">
                  <a:avLst/>
                </a:prstGeom>
              </p:spPr>
            </p:pic>
          </p:grp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0306237E-F96A-4D4E-B340-D260EC118E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3229" y="5000559"/>
                <a:ext cx="2275152" cy="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112ECF58-DEDB-4877-B2FA-B366DD3D2E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2755" y="5000559"/>
                <a:ext cx="224459" cy="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E83F9902-1BCA-4103-A66F-2A6FD7885A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4728" y="4964559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1EE9C05-748E-43EA-951B-609860F7FC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2755" y="4964559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24AEF02E-DE4A-4ECE-9136-72794A25BC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8381" y="4964559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9781D8B7-E8BD-4D75-9DC6-D4A1A57B23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72704" y="4964559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58D42C3-9A38-4072-8796-0F5D9AA9783D}"/>
                </a:ext>
              </a:extLst>
            </p:cNvPr>
            <p:cNvSpPr txBox="1"/>
            <p:nvPr/>
          </p:nvSpPr>
          <p:spPr>
            <a:xfrm>
              <a:off x="5886418" y="3127256"/>
              <a:ext cx="2554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Total records: 97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518444E-4636-43D3-B2DC-C27034836E26}"/>
                </a:ext>
              </a:extLst>
            </p:cNvPr>
            <p:cNvSpPr txBox="1"/>
            <p:nvPr/>
          </p:nvSpPr>
          <p:spPr>
            <a:xfrm>
              <a:off x="5887993" y="4114090"/>
              <a:ext cx="2274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Primary analysis: </a:t>
              </a:r>
              <a:r>
                <a:rPr lang="en-NZ" sz="1200" dirty="0">
                  <a:solidFill>
                    <a:srgbClr val="00ACE9"/>
                  </a:solidFill>
                </a:rPr>
                <a:t>88</a:t>
              </a:r>
            </a:p>
            <a:p>
              <a:pPr algn="ctr"/>
              <a:r>
                <a:rPr lang="en-US" sz="1200" dirty="0"/>
                <a:t>♂ 50 / ♀ 38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6FA7A95-1063-40AD-9C1E-D0BC13646250}"/>
                </a:ext>
              </a:extLst>
            </p:cNvPr>
            <p:cNvSpPr txBox="1"/>
            <p:nvPr/>
          </p:nvSpPr>
          <p:spPr>
            <a:xfrm>
              <a:off x="7870394" y="4107257"/>
              <a:ext cx="901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Excluded:</a:t>
              </a:r>
              <a:r>
                <a:rPr lang="en-NZ" sz="1200" dirty="0">
                  <a:solidFill>
                    <a:schemeClr val="bg1">
                      <a:lumMod val="65000"/>
                    </a:schemeClr>
                  </a:solidFill>
                </a:rPr>
                <a:t> 9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D25BE63-5DDD-472A-BF02-8F471E660261}"/>
              </a:ext>
            </a:extLst>
          </p:cNvPr>
          <p:cNvGrpSpPr/>
          <p:nvPr/>
        </p:nvGrpSpPr>
        <p:grpSpPr>
          <a:xfrm>
            <a:off x="5878902" y="4363475"/>
            <a:ext cx="2877254" cy="1440197"/>
            <a:chOff x="5878902" y="5015836"/>
            <a:chExt cx="2877254" cy="1440197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BB8D7B91-163E-4AE6-A384-8AAAB4B4866B}"/>
                </a:ext>
              </a:extLst>
            </p:cNvPr>
            <p:cNvGrpSpPr/>
            <p:nvPr/>
          </p:nvGrpSpPr>
          <p:grpSpPr>
            <a:xfrm>
              <a:off x="5886418" y="5293444"/>
              <a:ext cx="2562024" cy="710336"/>
              <a:chOff x="4472179" y="5339627"/>
              <a:chExt cx="2562024" cy="710336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A9AC165A-AF11-4820-B4DD-ACA4EE5123F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73229" y="5339627"/>
                <a:ext cx="2520000" cy="630346"/>
                <a:chOff x="924350" y="5130042"/>
                <a:chExt cx="2895606" cy="724300"/>
              </a:xfrm>
            </p:grpSpPr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27D8C76D-23FB-41D0-9B5D-518E4E34ABAA}"/>
                    </a:ext>
                  </a:extLst>
                </p:cNvPr>
                <p:cNvGrpSpPr/>
                <p:nvPr/>
              </p:nvGrpSpPr>
              <p:grpSpPr>
                <a:xfrm>
                  <a:off x="924953" y="5130042"/>
                  <a:ext cx="2894400" cy="724300"/>
                  <a:chOff x="892599" y="5620309"/>
                  <a:chExt cx="2894400" cy="724300"/>
                </a:xfrm>
              </p:grpSpPr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C5761F8D-5A9D-4A52-B202-D5B9E6410E37}"/>
                      </a:ext>
                    </a:extLst>
                  </p:cNvPr>
                  <p:cNvSpPr/>
                  <p:nvPr/>
                </p:nvSpPr>
                <p:spPr>
                  <a:xfrm>
                    <a:off x="892599" y="5620309"/>
                    <a:ext cx="2894400" cy="724300"/>
                  </a:xfrm>
                  <a:prstGeom prst="rect">
                    <a:avLst/>
                  </a:prstGeom>
                  <a:solidFill>
                    <a:srgbClr val="00AC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A2B1C951-2BE3-4914-9B5A-085C3D064B1E}"/>
                      </a:ext>
                    </a:extLst>
                  </p:cNvPr>
                  <p:cNvSpPr/>
                  <p:nvPr/>
                </p:nvSpPr>
                <p:spPr>
                  <a:xfrm>
                    <a:off x="3380199" y="5620309"/>
                    <a:ext cx="406800" cy="7236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pic>
              <p:nvPicPr>
                <p:cNvPr id="79" name="Picture 78" descr="A close up of a logo&#10;&#10;Description automatically generated">
                  <a:extLst>
                    <a:ext uri="{FF2B5EF4-FFF2-40B4-BE49-F238E27FC236}">
                      <a16:creationId xmlns:a16="http://schemas.microsoft.com/office/drawing/2014/main" id="{D74FA360-AB13-42DF-948E-C5F33B3EA4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24350" y="5130042"/>
                  <a:ext cx="2895606" cy="724300"/>
                </a:xfrm>
                <a:prstGeom prst="rect">
                  <a:avLst/>
                </a:prstGeom>
              </p:spPr>
            </p:pic>
          </p:grp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563D8FF0-73F5-401E-84B3-825FE610C4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2704" y="6013658"/>
                <a:ext cx="2136901" cy="61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09C5467D-E112-4505-9A2F-E5EA7AB95E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73215" y="6013963"/>
                <a:ext cx="353474" cy="1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2131A228-1696-47AF-A482-04A897DCA6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4203" y="5977963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1F1BBB3D-A6F1-4153-914C-CC601F5618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72253" y="5977963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9F7A11EF-46D4-4B85-BAD1-ABEB5DA68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9605" y="5977963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27407665-2DCE-4E79-AA1F-8DA10363BB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72179" y="5977963"/>
                <a:ext cx="0" cy="72000"/>
              </a:xfrm>
              <a:prstGeom prst="line">
                <a:avLst/>
              </a:prstGeom>
              <a:ln w="19050">
                <a:solidFill>
                  <a:schemeClr val="tx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04BF91E-C42D-45B5-B4B7-7EE47D5C98E7}"/>
                </a:ext>
              </a:extLst>
            </p:cNvPr>
            <p:cNvSpPr txBox="1"/>
            <p:nvPr/>
          </p:nvSpPr>
          <p:spPr>
            <a:xfrm>
              <a:off x="5878902" y="5015836"/>
              <a:ext cx="2562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Total records: 213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7AEF532-8BED-4AF2-87B0-2F4F5D1B8F85}"/>
                </a:ext>
              </a:extLst>
            </p:cNvPr>
            <p:cNvSpPr txBox="1"/>
            <p:nvPr/>
          </p:nvSpPr>
          <p:spPr>
            <a:xfrm>
              <a:off x="5887993" y="5994368"/>
              <a:ext cx="2135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Primary analysis: </a:t>
              </a:r>
              <a:r>
                <a:rPr lang="en-NZ" sz="1200" dirty="0">
                  <a:solidFill>
                    <a:srgbClr val="00ACE9"/>
                  </a:solidFill>
                </a:rPr>
                <a:t>183</a:t>
              </a:r>
            </a:p>
            <a:p>
              <a:pPr algn="ctr"/>
              <a:r>
                <a:rPr lang="en-US" sz="1200" dirty="0"/>
                <a:t>♂ 104 / ♀ 78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624BC28-3D06-4517-9BDA-CE611CE0CE8C}"/>
                </a:ext>
              </a:extLst>
            </p:cNvPr>
            <p:cNvSpPr txBox="1"/>
            <p:nvPr/>
          </p:nvSpPr>
          <p:spPr>
            <a:xfrm>
              <a:off x="7772225" y="5994368"/>
              <a:ext cx="9839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1200" dirty="0">
                  <a:solidFill>
                    <a:srgbClr val="002344"/>
                  </a:solidFill>
                </a:rPr>
                <a:t>Excluded:</a:t>
              </a:r>
              <a:r>
                <a:rPr lang="en-NZ" sz="1200" dirty="0">
                  <a:solidFill>
                    <a:schemeClr val="bg1">
                      <a:lumMod val="65000"/>
                    </a:schemeClr>
                  </a:solidFill>
                </a:rPr>
                <a:t> 30</a:t>
              </a:r>
              <a:endParaRPr lang="en-US" sz="1200" dirty="0">
                <a:solidFill>
                  <a:srgbClr val="00234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27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C5983-D980-4B64-B153-B7376420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Baseline characteristics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587F206-2E7C-43C4-AD48-3DFD2A16E9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BMI, body mass index; HbA1c, glycated haemoglobin; SD, standard deviation</a:t>
            </a:r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042D5FA-26C9-4B47-8F12-8A0253C68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733888"/>
              </p:ext>
            </p:extLst>
          </p:nvPr>
        </p:nvGraphicFramePr>
        <p:xfrm>
          <a:off x="840782" y="2081091"/>
          <a:ext cx="7462435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5227">
                  <a:extLst>
                    <a:ext uri="{9D8B030D-6E8A-4147-A177-3AD203B41FA5}">
                      <a16:colId xmlns:a16="http://schemas.microsoft.com/office/drawing/2014/main" val="2547991180"/>
                    </a:ext>
                  </a:extLst>
                </a:gridCol>
                <a:gridCol w="1655736">
                  <a:extLst>
                    <a:ext uri="{9D8B030D-6E8A-4147-A177-3AD203B41FA5}">
                      <a16:colId xmlns:a16="http://schemas.microsoft.com/office/drawing/2014/main" val="2186342678"/>
                    </a:ext>
                  </a:extLst>
                </a:gridCol>
                <a:gridCol w="1655736">
                  <a:extLst>
                    <a:ext uri="{9D8B030D-6E8A-4147-A177-3AD203B41FA5}">
                      <a16:colId xmlns:a16="http://schemas.microsoft.com/office/drawing/2014/main" val="191890863"/>
                    </a:ext>
                  </a:extLst>
                </a:gridCol>
                <a:gridCol w="1655736">
                  <a:extLst>
                    <a:ext uri="{9D8B030D-6E8A-4147-A177-3AD203B41FA5}">
                      <a16:colId xmlns:a16="http://schemas.microsoft.com/office/drawing/2014/main" val="1595356460"/>
                    </a:ext>
                  </a:extLst>
                </a:gridCol>
              </a:tblGrid>
              <a:tr h="300050">
                <a:tc>
                  <a:txBody>
                    <a:bodyPr/>
                    <a:lstStyle/>
                    <a:p>
                      <a:endParaRPr lang="en-NZ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Austria (n=92)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France (n=88)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b="1" dirty="0"/>
                        <a:t>Germany (n=183)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6604421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r>
                        <a:rPr lang="en-NZ" sz="1400" dirty="0"/>
                        <a:t>Male/female, n (%)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50 (54.3)/42 (45.7)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50 (56.8)/38 (43.2)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104 (57.1)/78 (42.9)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653919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r>
                        <a:rPr lang="en-NZ" sz="1400" dirty="0"/>
                        <a:t>Age, years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2859134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Mean ± SD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64.4 ± 9.7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64.4 ± 10.6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62.7 ± 11.8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5140434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/>
                        <a:t>Median (range)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65.5 (32, 85)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66 (27, 85)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63 (28, 86)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972152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&lt;65 years, n (%)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43 (46.7)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40 (45.5)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95 (51.9)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8642935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≥65 years, n (%)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49 (53.3)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48 (54.5)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88 (48.1)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0506108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r>
                        <a:rPr lang="en-NZ" sz="1400" dirty="0"/>
                        <a:t>BMI, kg/m</a:t>
                      </a:r>
                      <a:r>
                        <a:rPr lang="en-NZ" sz="1400" baseline="30000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255945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/>
                        <a:t>Mean ± SD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30.8 ± 5.5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32.9 ± 5.5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33.8 ± 6.9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002118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Median (range)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29.7 (19.8, 48.8)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32.1 (22.3, 45.7)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33.4 (21.0, 77.7)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348914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r>
                        <a:rPr lang="en-NZ" sz="1400" dirty="0"/>
                        <a:t>Duration of insulin use, years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7633126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/>
                        <a:t>Mean ± SD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7.6 ± 5.6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9.9 ± 6.4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7.8 ± 5.4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1996"/>
                  </a:ext>
                </a:extLst>
              </a:tr>
              <a:tr h="180030">
                <a:tc>
                  <a:txBody>
                    <a:bodyPr/>
                    <a:lstStyle/>
                    <a:p>
                      <a:pPr lvl="1"/>
                      <a:r>
                        <a:rPr lang="en-NZ" sz="1400" dirty="0"/>
                        <a:t>Median (range)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6.0 (1, 21)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9.0 (1, 28)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6.5 (1, 27)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3353006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30348A-156A-4A7B-A4E0-07248ADC086F}"/>
              </a:ext>
            </a:extLst>
          </p:cNvPr>
          <p:cNvCxnSpPr>
            <a:cxnSpLocks/>
          </p:cNvCxnSpPr>
          <p:nvPr/>
        </p:nvCxnSpPr>
        <p:spPr>
          <a:xfrm>
            <a:off x="848531" y="2691744"/>
            <a:ext cx="248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05BD86-4C2A-4549-AFC0-48CB80564B05}"/>
              </a:ext>
            </a:extLst>
          </p:cNvPr>
          <p:cNvCxnSpPr>
            <a:cxnSpLocks/>
          </p:cNvCxnSpPr>
          <p:nvPr/>
        </p:nvCxnSpPr>
        <p:spPr>
          <a:xfrm>
            <a:off x="848531" y="2995837"/>
            <a:ext cx="248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B523AFD-7B6F-45F6-8333-9ED45439D847}"/>
              </a:ext>
            </a:extLst>
          </p:cNvPr>
          <p:cNvCxnSpPr>
            <a:cxnSpLocks/>
          </p:cNvCxnSpPr>
          <p:nvPr/>
        </p:nvCxnSpPr>
        <p:spPr>
          <a:xfrm>
            <a:off x="1266986" y="3299930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B4D9CD7-074E-493B-AB83-CCE2653EA626}"/>
              </a:ext>
            </a:extLst>
          </p:cNvPr>
          <p:cNvCxnSpPr>
            <a:cxnSpLocks/>
          </p:cNvCxnSpPr>
          <p:nvPr/>
        </p:nvCxnSpPr>
        <p:spPr>
          <a:xfrm>
            <a:off x="1266986" y="3604023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34807D5-836A-4664-8E77-9A956EE303F7}"/>
              </a:ext>
            </a:extLst>
          </p:cNvPr>
          <p:cNvCxnSpPr>
            <a:cxnSpLocks/>
          </p:cNvCxnSpPr>
          <p:nvPr/>
        </p:nvCxnSpPr>
        <p:spPr>
          <a:xfrm>
            <a:off x="1266986" y="3908116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D982E2C-4732-47C7-BC31-CDF6EB658129}"/>
              </a:ext>
            </a:extLst>
          </p:cNvPr>
          <p:cNvCxnSpPr>
            <a:cxnSpLocks/>
          </p:cNvCxnSpPr>
          <p:nvPr/>
        </p:nvCxnSpPr>
        <p:spPr>
          <a:xfrm>
            <a:off x="1266986" y="4212209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C56411-E772-4314-8696-C07C18614D7E}"/>
              </a:ext>
            </a:extLst>
          </p:cNvPr>
          <p:cNvCxnSpPr>
            <a:cxnSpLocks/>
          </p:cNvCxnSpPr>
          <p:nvPr/>
        </p:nvCxnSpPr>
        <p:spPr>
          <a:xfrm>
            <a:off x="848531" y="4516302"/>
            <a:ext cx="248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6BF1279-0105-4FE4-BEF5-C03F965DEE86}"/>
              </a:ext>
            </a:extLst>
          </p:cNvPr>
          <p:cNvCxnSpPr>
            <a:cxnSpLocks/>
          </p:cNvCxnSpPr>
          <p:nvPr/>
        </p:nvCxnSpPr>
        <p:spPr>
          <a:xfrm>
            <a:off x="1266986" y="4820395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A584FD1-B427-4065-8632-2C64A4911D77}"/>
              </a:ext>
            </a:extLst>
          </p:cNvPr>
          <p:cNvCxnSpPr>
            <a:cxnSpLocks/>
          </p:cNvCxnSpPr>
          <p:nvPr/>
        </p:nvCxnSpPr>
        <p:spPr>
          <a:xfrm>
            <a:off x="1266986" y="5124488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D82672C-976F-47D7-9F1D-4F6EAFEE1FDF}"/>
              </a:ext>
            </a:extLst>
          </p:cNvPr>
          <p:cNvCxnSpPr>
            <a:cxnSpLocks/>
          </p:cNvCxnSpPr>
          <p:nvPr/>
        </p:nvCxnSpPr>
        <p:spPr>
          <a:xfrm>
            <a:off x="848531" y="5428581"/>
            <a:ext cx="2484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6141FC-5F69-482D-980D-AA7948DB3036}"/>
              </a:ext>
            </a:extLst>
          </p:cNvPr>
          <p:cNvCxnSpPr>
            <a:cxnSpLocks/>
          </p:cNvCxnSpPr>
          <p:nvPr/>
        </p:nvCxnSpPr>
        <p:spPr>
          <a:xfrm>
            <a:off x="1266986" y="5732674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CEA2078-F2CA-4852-B821-07F7AC9B9B27}"/>
              </a:ext>
            </a:extLst>
          </p:cNvPr>
          <p:cNvCxnSpPr>
            <a:cxnSpLocks/>
          </p:cNvCxnSpPr>
          <p:nvPr/>
        </p:nvCxnSpPr>
        <p:spPr>
          <a:xfrm>
            <a:off x="1266986" y="6036770"/>
            <a:ext cx="1980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8D27E18-7E7A-4C64-A78A-12D0FB443D65}"/>
              </a:ext>
            </a:extLst>
          </p:cNvPr>
          <p:cNvCxnSpPr>
            <a:cxnSpLocks/>
          </p:cNvCxnSpPr>
          <p:nvPr/>
        </p:nvCxnSpPr>
        <p:spPr>
          <a:xfrm>
            <a:off x="3330936" y="2691744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DC89439-A36C-4A4C-A10D-66A50F6F0BB9}"/>
              </a:ext>
            </a:extLst>
          </p:cNvPr>
          <p:cNvCxnSpPr>
            <a:cxnSpLocks/>
          </p:cNvCxnSpPr>
          <p:nvPr/>
        </p:nvCxnSpPr>
        <p:spPr>
          <a:xfrm>
            <a:off x="3330936" y="2995837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D3FF194-103A-46A7-9B44-D4512B1A7C88}"/>
              </a:ext>
            </a:extLst>
          </p:cNvPr>
          <p:cNvCxnSpPr>
            <a:cxnSpLocks/>
          </p:cNvCxnSpPr>
          <p:nvPr/>
        </p:nvCxnSpPr>
        <p:spPr>
          <a:xfrm>
            <a:off x="3330936" y="3299930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A36D267-836F-485A-A0D8-1F7D286F88D8}"/>
              </a:ext>
            </a:extLst>
          </p:cNvPr>
          <p:cNvCxnSpPr>
            <a:cxnSpLocks/>
          </p:cNvCxnSpPr>
          <p:nvPr/>
        </p:nvCxnSpPr>
        <p:spPr>
          <a:xfrm>
            <a:off x="3330936" y="3604023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F9B4D53-E2E3-43D7-9309-2179D082375A}"/>
              </a:ext>
            </a:extLst>
          </p:cNvPr>
          <p:cNvCxnSpPr>
            <a:cxnSpLocks/>
          </p:cNvCxnSpPr>
          <p:nvPr/>
        </p:nvCxnSpPr>
        <p:spPr>
          <a:xfrm>
            <a:off x="3330936" y="3908116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997A1F5-5FB2-418F-A94B-4D4EF05E5FCF}"/>
              </a:ext>
            </a:extLst>
          </p:cNvPr>
          <p:cNvCxnSpPr>
            <a:cxnSpLocks/>
          </p:cNvCxnSpPr>
          <p:nvPr/>
        </p:nvCxnSpPr>
        <p:spPr>
          <a:xfrm>
            <a:off x="3330936" y="4212209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797A8E7-7453-4ED9-A34F-D542704E7999}"/>
              </a:ext>
            </a:extLst>
          </p:cNvPr>
          <p:cNvCxnSpPr>
            <a:cxnSpLocks/>
          </p:cNvCxnSpPr>
          <p:nvPr/>
        </p:nvCxnSpPr>
        <p:spPr>
          <a:xfrm>
            <a:off x="3330936" y="4516302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8F99F3-A43A-4BA9-807A-A36E1E44FFB1}"/>
              </a:ext>
            </a:extLst>
          </p:cNvPr>
          <p:cNvCxnSpPr>
            <a:cxnSpLocks/>
          </p:cNvCxnSpPr>
          <p:nvPr/>
        </p:nvCxnSpPr>
        <p:spPr>
          <a:xfrm>
            <a:off x="3330936" y="4820395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8AEE2CF-648F-42DC-8E26-39ACAB598756}"/>
              </a:ext>
            </a:extLst>
          </p:cNvPr>
          <p:cNvCxnSpPr>
            <a:cxnSpLocks/>
          </p:cNvCxnSpPr>
          <p:nvPr/>
        </p:nvCxnSpPr>
        <p:spPr>
          <a:xfrm>
            <a:off x="3330936" y="5124488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399F719-AABF-423B-9F5B-593A4AC3FC00}"/>
              </a:ext>
            </a:extLst>
          </p:cNvPr>
          <p:cNvCxnSpPr>
            <a:cxnSpLocks/>
          </p:cNvCxnSpPr>
          <p:nvPr/>
        </p:nvCxnSpPr>
        <p:spPr>
          <a:xfrm>
            <a:off x="3330936" y="5428581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E8A8ED5-2D96-41E2-9C81-0925860F6605}"/>
              </a:ext>
            </a:extLst>
          </p:cNvPr>
          <p:cNvCxnSpPr>
            <a:cxnSpLocks/>
          </p:cNvCxnSpPr>
          <p:nvPr/>
        </p:nvCxnSpPr>
        <p:spPr>
          <a:xfrm>
            <a:off x="3330936" y="5732674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C7C4D76-61BE-49DB-973B-34A8B06C2640}"/>
              </a:ext>
            </a:extLst>
          </p:cNvPr>
          <p:cNvCxnSpPr>
            <a:cxnSpLocks/>
          </p:cNvCxnSpPr>
          <p:nvPr/>
        </p:nvCxnSpPr>
        <p:spPr>
          <a:xfrm>
            <a:off x="3330936" y="6036770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6A6509A-5E32-4FE9-B821-2A9FCE259558}"/>
              </a:ext>
            </a:extLst>
          </p:cNvPr>
          <p:cNvCxnSpPr>
            <a:cxnSpLocks/>
          </p:cNvCxnSpPr>
          <p:nvPr/>
        </p:nvCxnSpPr>
        <p:spPr>
          <a:xfrm>
            <a:off x="4992630" y="2691744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B2A9646-98DE-4BB3-8B00-F0CCFFF8DC28}"/>
              </a:ext>
            </a:extLst>
          </p:cNvPr>
          <p:cNvCxnSpPr>
            <a:cxnSpLocks/>
          </p:cNvCxnSpPr>
          <p:nvPr/>
        </p:nvCxnSpPr>
        <p:spPr>
          <a:xfrm>
            <a:off x="4992630" y="2995837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5E92ABA-8565-4F5A-84D9-240612A9582F}"/>
              </a:ext>
            </a:extLst>
          </p:cNvPr>
          <p:cNvCxnSpPr>
            <a:cxnSpLocks/>
          </p:cNvCxnSpPr>
          <p:nvPr/>
        </p:nvCxnSpPr>
        <p:spPr>
          <a:xfrm>
            <a:off x="4992630" y="3299930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1EFAC11-43E7-4354-AED3-6C5DCD6B7406}"/>
              </a:ext>
            </a:extLst>
          </p:cNvPr>
          <p:cNvCxnSpPr>
            <a:cxnSpLocks/>
          </p:cNvCxnSpPr>
          <p:nvPr/>
        </p:nvCxnSpPr>
        <p:spPr>
          <a:xfrm>
            <a:off x="4992630" y="3604023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E0FC238-53D6-42BB-A321-BD6AF144FF26}"/>
              </a:ext>
            </a:extLst>
          </p:cNvPr>
          <p:cNvCxnSpPr>
            <a:cxnSpLocks/>
          </p:cNvCxnSpPr>
          <p:nvPr/>
        </p:nvCxnSpPr>
        <p:spPr>
          <a:xfrm>
            <a:off x="4992630" y="3908116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9E08C02-8317-4AD9-B842-34D0A3D3269A}"/>
              </a:ext>
            </a:extLst>
          </p:cNvPr>
          <p:cNvCxnSpPr>
            <a:cxnSpLocks/>
          </p:cNvCxnSpPr>
          <p:nvPr/>
        </p:nvCxnSpPr>
        <p:spPr>
          <a:xfrm>
            <a:off x="4992630" y="4212209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59319B3-A53E-43CA-9DEA-409986061990}"/>
              </a:ext>
            </a:extLst>
          </p:cNvPr>
          <p:cNvCxnSpPr>
            <a:cxnSpLocks/>
          </p:cNvCxnSpPr>
          <p:nvPr/>
        </p:nvCxnSpPr>
        <p:spPr>
          <a:xfrm>
            <a:off x="4992630" y="4516302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CD4E449-5B33-41BF-B2F3-279B1571572B}"/>
              </a:ext>
            </a:extLst>
          </p:cNvPr>
          <p:cNvCxnSpPr>
            <a:cxnSpLocks/>
          </p:cNvCxnSpPr>
          <p:nvPr/>
        </p:nvCxnSpPr>
        <p:spPr>
          <a:xfrm>
            <a:off x="4992630" y="4820395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4C7E38-07AB-4E41-9D79-6A33ABC9AC78}"/>
              </a:ext>
            </a:extLst>
          </p:cNvPr>
          <p:cNvCxnSpPr>
            <a:cxnSpLocks/>
          </p:cNvCxnSpPr>
          <p:nvPr/>
        </p:nvCxnSpPr>
        <p:spPr>
          <a:xfrm>
            <a:off x="4992630" y="5124488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261F46F-5201-4FFF-8C4E-8FB8B7C2BA28}"/>
              </a:ext>
            </a:extLst>
          </p:cNvPr>
          <p:cNvCxnSpPr>
            <a:cxnSpLocks/>
          </p:cNvCxnSpPr>
          <p:nvPr/>
        </p:nvCxnSpPr>
        <p:spPr>
          <a:xfrm>
            <a:off x="4992630" y="5428581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0EF3BFA-94FE-4095-ABCA-028D61DF435D}"/>
              </a:ext>
            </a:extLst>
          </p:cNvPr>
          <p:cNvCxnSpPr>
            <a:cxnSpLocks/>
          </p:cNvCxnSpPr>
          <p:nvPr/>
        </p:nvCxnSpPr>
        <p:spPr>
          <a:xfrm>
            <a:off x="4992630" y="5732674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6318CB7-DDBF-4990-BE12-48B5E9A9E6C4}"/>
              </a:ext>
            </a:extLst>
          </p:cNvPr>
          <p:cNvCxnSpPr>
            <a:cxnSpLocks/>
          </p:cNvCxnSpPr>
          <p:nvPr/>
        </p:nvCxnSpPr>
        <p:spPr>
          <a:xfrm>
            <a:off x="4992630" y="6036770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5AD8112-1251-49DA-9B12-9C44B909FDEC}"/>
              </a:ext>
            </a:extLst>
          </p:cNvPr>
          <p:cNvCxnSpPr>
            <a:cxnSpLocks/>
          </p:cNvCxnSpPr>
          <p:nvPr/>
        </p:nvCxnSpPr>
        <p:spPr>
          <a:xfrm>
            <a:off x="6638299" y="2691744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FE2D0AD-262F-4524-97DF-F440B8506175}"/>
              </a:ext>
            </a:extLst>
          </p:cNvPr>
          <p:cNvCxnSpPr>
            <a:cxnSpLocks/>
          </p:cNvCxnSpPr>
          <p:nvPr/>
        </p:nvCxnSpPr>
        <p:spPr>
          <a:xfrm>
            <a:off x="6638299" y="2995837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59E9928-A2DD-41E5-B07D-C678AE87DB48}"/>
              </a:ext>
            </a:extLst>
          </p:cNvPr>
          <p:cNvCxnSpPr>
            <a:cxnSpLocks/>
          </p:cNvCxnSpPr>
          <p:nvPr/>
        </p:nvCxnSpPr>
        <p:spPr>
          <a:xfrm>
            <a:off x="6638299" y="3299930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F8BCFE6-65AD-48AB-ACDB-7818CF5995AA}"/>
              </a:ext>
            </a:extLst>
          </p:cNvPr>
          <p:cNvCxnSpPr>
            <a:cxnSpLocks/>
          </p:cNvCxnSpPr>
          <p:nvPr/>
        </p:nvCxnSpPr>
        <p:spPr>
          <a:xfrm>
            <a:off x="6638299" y="3604023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63E44BB-7B84-43FD-A6C1-8851D614CA26}"/>
              </a:ext>
            </a:extLst>
          </p:cNvPr>
          <p:cNvCxnSpPr>
            <a:cxnSpLocks/>
          </p:cNvCxnSpPr>
          <p:nvPr/>
        </p:nvCxnSpPr>
        <p:spPr>
          <a:xfrm>
            <a:off x="6638299" y="3908116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6315A01-B7E7-4C07-8439-8BAD171173B1}"/>
              </a:ext>
            </a:extLst>
          </p:cNvPr>
          <p:cNvCxnSpPr>
            <a:cxnSpLocks/>
          </p:cNvCxnSpPr>
          <p:nvPr/>
        </p:nvCxnSpPr>
        <p:spPr>
          <a:xfrm>
            <a:off x="6638299" y="4212209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22C72F4-7FA6-4218-AA8B-43CDA35646AF}"/>
              </a:ext>
            </a:extLst>
          </p:cNvPr>
          <p:cNvCxnSpPr>
            <a:cxnSpLocks/>
          </p:cNvCxnSpPr>
          <p:nvPr/>
        </p:nvCxnSpPr>
        <p:spPr>
          <a:xfrm>
            <a:off x="6638299" y="4516302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7CBD13C-BCB0-4BDE-98C4-4D16C67B9813}"/>
              </a:ext>
            </a:extLst>
          </p:cNvPr>
          <p:cNvCxnSpPr>
            <a:cxnSpLocks/>
          </p:cNvCxnSpPr>
          <p:nvPr/>
        </p:nvCxnSpPr>
        <p:spPr>
          <a:xfrm>
            <a:off x="6638299" y="4820395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4C88D6B-5569-40F2-8556-B67074942B82}"/>
              </a:ext>
            </a:extLst>
          </p:cNvPr>
          <p:cNvCxnSpPr>
            <a:cxnSpLocks/>
          </p:cNvCxnSpPr>
          <p:nvPr/>
        </p:nvCxnSpPr>
        <p:spPr>
          <a:xfrm>
            <a:off x="6638299" y="5124488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941DB96-AFC7-4C46-A43D-DB788AF4B4C9}"/>
              </a:ext>
            </a:extLst>
          </p:cNvPr>
          <p:cNvCxnSpPr>
            <a:cxnSpLocks/>
          </p:cNvCxnSpPr>
          <p:nvPr/>
        </p:nvCxnSpPr>
        <p:spPr>
          <a:xfrm>
            <a:off x="6638299" y="5428581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A910162-40E5-478A-935C-7ED078A88913}"/>
              </a:ext>
            </a:extLst>
          </p:cNvPr>
          <p:cNvCxnSpPr>
            <a:cxnSpLocks/>
          </p:cNvCxnSpPr>
          <p:nvPr/>
        </p:nvCxnSpPr>
        <p:spPr>
          <a:xfrm>
            <a:off x="6638299" y="5732674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AA3F86A-82E3-4EF3-A89B-64B061075890}"/>
              </a:ext>
            </a:extLst>
          </p:cNvPr>
          <p:cNvCxnSpPr>
            <a:cxnSpLocks/>
          </p:cNvCxnSpPr>
          <p:nvPr/>
        </p:nvCxnSpPr>
        <p:spPr>
          <a:xfrm>
            <a:off x="6638299" y="6036770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E1838D0-131E-41B5-82CC-C9D9A6549CCF}"/>
              </a:ext>
            </a:extLst>
          </p:cNvPr>
          <p:cNvCxnSpPr>
            <a:cxnSpLocks/>
          </p:cNvCxnSpPr>
          <p:nvPr/>
        </p:nvCxnSpPr>
        <p:spPr>
          <a:xfrm>
            <a:off x="6638299" y="2386948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7EA9042-7A5C-454C-B9EA-3E0002CB5B94}"/>
              </a:ext>
            </a:extLst>
          </p:cNvPr>
          <p:cNvCxnSpPr>
            <a:cxnSpLocks/>
          </p:cNvCxnSpPr>
          <p:nvPr/>
        </p:nvCxnSpPr>
        <p:spPr>
          <a:xfrm>
            <a:off x="4969644" y="2386948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E1BE8FF-D1D8-4B18-8288-67FA1332D1CA}"/>
              </a:ext>
            </a:extLst>
          </p:cNvPr>
          <p:cNvCxnSpPr>
            <a:cxnSpLocks/>
          </p:cNvCxnSpPr>
          <p:nvPr/>
        </p:nvCxnSpPr>
        <p:spPr>
          <a:xfrm>
            <a:off x="3331993" y="2386948"/>
            <a:ext cx="16560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01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A41FDC2-EFD9-4A6F-BDF3-D7F5EC915A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607741"/>
              </p:ext>
            </p:extLst>
          </p:nvPr>
        </p:nvGraphicFramePr>
        <p:xfrm>
          <a:off x="1674000" y="1811243"/>
          <a:ext cx="5796000" cy="4333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Mean </a:t>
            </a:r>
            <a:r>
              <a:rPr lang="en-US" sz="2800" dirty="0">
                <a:cs typeface="Calibri" panose="020F0502020204030204" pitchFamily="34" charset="0"/>
              </a:rPr>
              <a:t>± SD </a:t>
            </a:r>
            <a:r>
              <a:rPr lang="en-US" sz="2800" dirty="0"/>
              <a:t>HbA1c at baseline and after 3–6 months of FreeStyle Libre™ use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70B2D54-0BCB-4243-86DA-3EA5384A20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*p&lt;0.0001 vs baseline</a:t>
            </a:r>
          </a:p>
          <a:p>
            <a:r>
              <a:rPr lang="en-NZ" dirty="0"/>
              <a:t>HbA1c, glycated haemoglobin; SD, standard deviation</a:t>
            </a:r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69B5D7-01EA-4A26-99C5-B7A6AB8CD1AE}"/>
              </a:ext>
            </a:extLst>
          </p:cNvPr>
          <p:cNvSpPr txBox="1"/>
          <p:nvPr/>
        </p:nvSpPr>
        <p:spPr>
          <a:xfrm>
            <a:off x="3448881" y="2677725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7C14CD-A290-48CB-9C98-D884A2C29457}"/>
              </a:ext>
            </a:extLst>
          </p:cNvPr>
          <p:cNvSpPr txBox="1"/>
          <p:nvPr/>
        </p:nvSpPr>
        <p:spPr>
          <a:xfrm>
            <a:off x="4659114" y="2738730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883852-15F9-4526-B1D3-924469CA2AF7}"/>
              </a:ext>
            </a:extLst>
          </p:cNvPr>
          <p:cNvSpPr txBox="1"/>
          <p:nvPr/>
        </p:nvSpPr>
        <p:spPr>
          <a:xfrm>
            <a:off x="5869347" y="2601634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628314-84C1-462B-B6EE-35825F78FDD2}"/>
              </a:ext>
            </a:extLst>
          </p:cNvPr>
          <p:cNvSpPr txBox="1"/>
          <p:nvPr/>
        </p:nvSpPr>
        <p:spPr>
          <a:xfrm>
            <a:off x="7151013" y="2722402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290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17BBA6D-22C8-41BF-B748-8A8A1B8B61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485435"/>
              </p:ext>
            </p:extLst>
          </p:nvPr>
        </p:nvGraphicFramePr>
        <p:xfrm>
          <a:off x="1695175" y="1761217"/>
          <a:ext cx="575365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Mean (95% CI) change in HbA1c from baseline to 3–6 months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70B2D54-0BCB-4243-86DA-3EA5384A20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*p&lt;0.0001 vs baseline</a:t>
            </a:r>
          </a:p>
          <a:p>
            <a:r>
              <a:rPr lang="en-NZ" dirty="0"/>
              <a:t>CI, confidence interval; HbA1c, glycated haemoglobin</a:t>
            </a:r>
            <a:endParaRPr lang="en-US" dirty="0"/>
          </a:p>
          <a:p>
            <a:r>
              <a:rPr lang="da-DK" dirty="0"/>
              <a:t>Kröger J, et al. </a:t>
            </a:r>
            <a:r>
              <a:rPr lang="da-DK" i="1" dirty="0"/>
              <a:t>Diabetes Ther</a:t>
            </a:r>
            <a:r>
              <a:rPr lang="da-DK" dirty="0"/>
              <a:t>. 2020;11:279–291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69B5D7-01EA-4A26-99C5-B7A6AB8CD1AE}"/>
              </a:ext>
            </a:extLst>
          </p:cNvPr>
          <p:cNvSpPr txBox="1"/>
          <p:nvPr/>
        </p:nvSpPr>
        <p:spPr>
          <a:xfrm>
            <a:off x="3282615" y="5174468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7C14CD-A290-48CB-9C98-D884A2C29457}"/>
              </a:ext>
            </a:extLst>
          </p:cNvPr>
          <p:cNvSpPr txBox="1"/>
          <p:nvPr/>
        </p:nvSpPr>
        <p:spPr>
          <a:xfrm>
            <a:off x="4509109" y="5182631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883852-15F9-4526-B1D3-924469CA2AF7}"/>
              </a:ext>
            </a:extLst>
          </p:cNvPr>
          <p:cNvSpPr txBox="1"/>
          <p:nvPr/>
        </p:nvSpPr>
        <p:spPr>
          <a:xfrm>
            <a:off x="5706025" y="4938416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628314-84C1-462B-B6EE-35825F78FDD2}"/>
              </a:ext>
            </a:extLst>
          </p:cNvPr>
          <p:cNvSpPr txBox="1"/>
          <p:nvPr/>
        </p:nvSpPr>
        <p:spPr>
          <a:xfrm>
            <a:off x="7033033" y="5321130"/>
            <a:ext cx="2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*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19883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44649B002DA8488C3C77DA6767867D" ma:contentTypeVersion="10" ma:contentTypeDescription="Create a new document." ma:contentTypeScope="" ma:versionID="7b2208e1d1d1428a4fe822b367887337">
  <xsd:schema xmlns:xsd="http://www.w3.org/2001/XMLSchema" xmlns:xs="http://www.w3.org/2001/XMLSchema" xmlns:p="http://schemas.microsoft.com/office/2006/metadata/properties" xmlns:ns3="92791e46-1457-4dfc-934e-570c53ff7524" targetNamespace="http://schemas.microsoft.com/office/2006/metadata/properties" ma:root="true" ma:fieldsID="562fe465cf2b0d1584a2f1618ed8aae9" ns3:_="">
    <xsd:import namespace="92791e46-1457-4dfc-934e-570c53ff75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91e46-1457-4dfc-934e-570c53ff7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8F2A28-46B3-4B4F-B9EF-32B89B0A8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91e46-1457-4dfc-934e-570c53ff75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8B5063-D7D7-4009-907A-736B9EB9D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53E97-3062-40B1-905E-68AF0CF9F467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92791e46-1457-4dfc-934e-570c53ff7524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1901</TotalTime>
  <Words>1299</Words>
  <Application>Microsoft Office PowerPoint</Application>
  <PresentationFormat>On-screen Show (4:3)</PresentationFormat>
  <Paragraphs>191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Divider Page</vt:lpstr>
      <vt:lpstr>Custom Design</vt:lpstr>
      <vt:lpstr>Three European retrospective real-world chart review studies to determine the effectiveness of flash glucose monitoring on HbA1c in adults with type 2 diabetes</vt:lpstr>
      <vt:lpstr>Introduction</vt:lpstr>
      <vt:lpstr>FreeStyle Libre™ Flash Glucose Monitoring System</vt:lpstr>
      <vt:lpstr>Study design</vt:lpstr>
      <vt:lpstr>Outcomes</vt:lpstr>
      <vt:lpstr>Participants</vt:lpstr>
      <vt:lpstr>Baseline characteristics</vt:lpstr>
      <vt:lpstr>Mean ± SD HbA1c at baseline and after 3–6 months of FreeStyle Libre™ use</vt:lpstr>
      <vt:lpstr>Mean (95% CI) change in HbA1c from baseline to 3–6 months</vt:lpstr>
      <vt:lpstr>Subgroup analysis of the primary endpoint</vt:lpstr>
      <vt:lpstr>Additional subgroup analysis of the primary endpoint (French study only)</vt:lpstr>
      <vt:lpstr>Limitations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Gleaves</dc:creator>
  <cp:lastModifiedBy>David Owusu</cp:lastModifiedBy>
  <cp:revision>416</cp:revision>
  <dcterms:created xsi:type="dcterms:W3CDTF">2016-11-21T18:43:11Z</dcterms:created>
  <dcterms:modified xsi:type="dcterms:W3CDTF">2020-07-16T15:46:16Z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77868</vt:lpwstr>
  </property>
  <property fmtid="{D5CDD505-2E9C-101B-9397-08002B2CF9AE}" pid="3" name="Offisync_ServerID">
    <vt:lpwstr>0d673023-5242-4d13-a9d7-ca41728b752d</vt:lpwstr>
  </property>
  <property fmtid="{D5CDD505-2E9C-101B-9397-08002B2CF9AE}" pid="4" name="Offisync_UpdateToken">
    <vt:lpwstr>1</vt:lpwstr>
  </property>
  <property fmtid="{D5CDD505-2E9C-101B-9397-08002B2CF9AE}" pid="5" name="Jive_VersionGuid">
    <vt:lpwstr>444bfaab-f890-4d63-ad56-3876fa741993</vt:lpwstr>
  </property>
  <property fmtid="{D5CDD505-2E9C-101B-9397-08002B2CF9AE}" pid="6" name="Offisync_ProviderInitializationData">
    <vt:lpwstr>https://hive.springernature.com</vt:lpwstr>
  </property>
  <property fmtid="{D5CDD505-2E9C-101B-9397-08002B2CF9AE}" pid="7" name="Jive_LatestUserAccountName">
    <vt:lpwstr>raul.martinez@springer.com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0x0101008244649B002DA8488C3C77DA6767867D</vt:lpwstr>
  </property>
  <property fmtid="{D5CDD505-2E9C-101B-9397-08002B2CF9AE}" pid="10" name="_MarkAsFinal">
    <vt:bool>true</vt:bool>
  </property>
</Properties>
</file>