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howSpecialPlsOnTitleSld="0" saveSubsetFonts="1" autoCompressPictures="0">
  <p:sldMasterIdLst>
    <p:sldMasterId id="2147483662" r:id="rId4"/>
    <p:sldMasterId id="2147483674" r:id="rId5"/>
  </p:sldMasterIdLst>
  <p:notesMasterIdLst>
    <p:notesMasterId r:id="rId17"/>
  </p:notesMasterIdLst>
  <p:sldIdLst>
    <p:sldId id="271" r:id="rId6"/>
    <p:sldId id="259" r:id="rId7"/>
    <p:sldId id="261" r:id="rId8"/>
    <p:sldId id="262" r:id="rId9"/>
    <p:sldId id="263" r:id="rId10"/>
    <p:sldId id="277" r:id="rId11"/>
    <p:sldId id="276" r:id="rId12"/>
    <p:sldId id="274" r:id="rId13"/>
    <p:sldId id="275" r:id="rId14"/>
    <p:sldId id="272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548" userDrawn="1">
          <p15:clr>
            <a:srgbClr val="A4A3A4"/>
          </p15:clr>
        </p15:guide>
        <p15:guide id="4" pos="314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lett, Iain" initials="BI" lastIdx="31" clrIdx="0"/>
  <p:cmAuthor id="7" name="Medical writer" initials="MW" lastIdx="2" clrIdx="7"/>
  <p:cmAuthor id="1" name="ST, Springer Healthcare" initials="ST" lastIdx="24" clrIdx="1"/>
  <p:cmAuthor id="8" name="Welsh, Zoe K" initials="WZK" lastIdx="6" clrIdx="8">
    <p:extLst>
      <p:ext uri="{19B8F6BF-5375-455C-9EA6-DF929625EA0E}">
        <p15:presenceInfo xmlns:p15="http://schemas.microsoft.com/office/powerpoint/2012/main" userId="S::zoe.welsh@abbott.com::ec1fb8a8-6673-49fe-a84b-86f31e4faa59" providerId="AD"/>
      </p:ext>
    </p:extLst>
  </p:cmAuthor>
  <p:cmAuthor id="2" name="MC, Springer Healthcare" initials="MC" lastIdx="1" clrIdx="2"/>
  <p:cmAuthor id="3" name="Cartmale, Amanda J" initials="CAJ" lastIdx="11" clrIdx="3"/>
  <p:cmAuthor id="4" name="Heather Pryor" initials="HP" lastIdx="6" clrIdx="4"/>
  <p:cmAuthor id="5" name="Iain Bartlett" initials="IB" lastIdx="4" clrIdx="5">
    <p:extLst/>
  </p:cmAuthor>
  <p:cmAuthor id="6" name="Gheorghi Filatov" initials="GF" lastIdx="2" clrIdx="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A1A6"/>
    <a:srgbClr val="002344"/>
    <a:srgbClr val="00ACEA"/>
    <a:srgbClr val="D2ADC4"/>
    <a:srgbClr val="00ACE9"/>
    <a:srgbClr val="4472C4"/>
    <a:srgbClr val="EE7202"/>
    <a:srgbClr val="E3AFD1"/>
    <a:srgbClr val="92A0B0"/>
    <a:srgbClr val="65C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7442" autoAdjust="0"/>
  </p:normalViewPr>
  <p:slideViewPr>
    <p:cSldViewPr snapToGrid="0" snapToObjects="1">
      <p:cViewPr varScale="1">
        <p:scale>
          <a:sx n="52" d="100"/>
          <a:sy n="52" d="100"/>
        </p:scale>
        <p:origin x="1387" y="34"/>
      </p:cViewPr>
      <p:guideLst>
        <p:guide orient="horz" pos="1911"/>
        <p:guide pos="2880"/>
        <p:guide orient="horz" pos="1548"/>
        <p:guide pos="3141"/>
      </p:guideLst>
    </p:cSldViewPr>
  </p:slideViewPr>
  <p:outlineViewPr>
    <p:cViewPr>
      <p:scale>
        <a:sx n="33" d="100"/>
        <a:sy n="33" d="100"/>
      </p:scale>
      <p:origin x="0" y="-249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91000395572269E-2"/>
          <c:y val="0"/>
          <c:w val="0.93380081865215248"/>
          <c:h val="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ACE9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87-1546-8E32-4DAF31EB7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232832"/>
        <c:axId val="168234368"/>
      </c:barChart>
      <c:catAx>
        <c:axId val="168232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8234368"/>
        <c:crosses val="autoZero"/>
        <c:auto val="1"/>
        <c:lblAlgn val="ctr"/>
        <c:lblOffset val="100"/>
        <c:noMultiLvlLbl val="0"/>
      </c:catAx>
      <c:valAx>
        <c:axId val="1682343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823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688378444216459E-3"/>
          <c:y val="0"/>
          <c:w val="0.93380081865215248"/>
          <c:h val="1"/>
        </c:manualLayout>
      </c:layout>
      <c:barChart>
        <c:barDir val="bar"/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254464"/>
        <c:axId val="170636032"/>
      </c:barChart>
      <c:catAx>
        <c:axId val="168254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636032"/>
        <c:crosses val="autoZero"/>
        <c:auto val="1"/>
        <c:lblAlgn val="ctr"/>
        <c:lblOffset val="100"/>
        <c:noMultiLvlLbl val="0"/>
      </c:catAx>
      <c:valAx>
        <c:axId val="17063603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82544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099590673923776E-2"/>
          <c:y val="0"/>
          <c:w val="0.93380081865215248"/>
          <c:h val="1"/>
        </c:manualLayout>
      </c:layout>
      <c:barChart>
        <c:barDir val="bar"/>
        <c:grouping val="percent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0687872"/>
        <c:axId val="170706048"/>
      </c:barChart>
      <c:catAx>
        <c:axId val="170687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0706048"/>
        <c:crosses val="autoZero"/>
        <c:auto val="1"/>
        <c:lblAlgn val="ctr"/>
        <c:lblOffset val="100"/>
        <c:noMultiLvlLbl val="0"/>
      </c:catAx>
      <c:valAx>
        <c:axId val="1707060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068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rgbClr val="00AC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08D-5043-8A25-BB718E9F775E}"/>
              </c:ext>
            </c:extLst>
          </c:dPt>
          <c:dPt>
            <c:idx val="1"/>
            <c:bubble3D val="0"/>
            <c:spPr>
              <a:solidFill>
                <a:srgbClr val="00234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8D-5043-8A25-BB718E9F775E}"/>
              </c:ext>
            </c:extLst>
          </c:dPt>
          <c:cat>
            <c:strRef>
              <c:f>Sheet1!$A$2:$A$3</c:f>
              <c:strCache>
                <c:ptCount val="2"/>
                <c:pt idx="0">
                  <c:v>Children</c:v>
                </c:pt>
                <c:pt idx="1">
                  <c:v>Adults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D-5043-8A25-BB718E9F7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0.02781</cdr:x>
      <cdr:y>0.28883</cdr:y>
    </cdr:from>
    <cdr:to>
      <cdr:x>1</cdr:x>
      <cdr:y>0.69989</cdr:y>
    </cdr:to>
    <cdr:sp macro="" textlink="">
      <cdr:nvSpPr>
        <cdr:cNvPr id="2" name="Freeform 1">
          <a:extLst xmlns:a="http://schemas.openxmlformats.org/drawingml/2006/main">
            <a:ext uri="{FF2B5EF4-FFF2-40B4-BE49-F238E27FC236}">
              <a16:creationId xmlns:a16="http://schemas.microsoft.com/office/drawing/2014/main" id="{B090A749-27A4-454D-8EDC-3B25129BB7D7}"/>
            </a:ext>
          </a:extLst>
        </cdr:cNvPr>
        <cdr:cNvSpPr>
          <a:spLocks xmlns:a="http://schemas.openxmlformats.org/drawingml/2006/main" noEditPoints="1"/>
        </cdr:cNvSpPr>
      </cdr:nvSpPr>
      <cdr:spPr bwMode="auto">
        <a:xfrm xmlns:a="http://schemas.openxmlformats.org/drawingml/2006/main">
          <a:off x="99533" y="562178"/>
          <a:ext cx="3480091" cy="800075"/>
        </a:xfrm>
        <a:custGeom xmlns:a="http://schemas.openxmlformats.org/drawingml/2006/main">
          <a:avLst/>
          <a:gdLst>
            <a:gd name="T0" fmla="*/ 3888 w 4136"/>
            <a:gd name="T1" fmla="*/ 41 h 948"/>
            <a:gd name="T2" fmla="*/ 3566 w 4136"/>
            <a:gd name="T3" fmla="*/ 119 h 948"/>
            <a:gd name="T4" fmla="*/ 3088 w 4136"/>
            <a:gd name="T5" fmla="*/ 198 h 948"/>
            <a:gd name="T6" fmla="*/ 2610 w 4136"/>
            <a:gd name="T7" fmla="*/ 119 h 948"/>
            <a:gd name="T8" fmla="*/ 2288 w 4136"/>
            <a:gd name="T9" fmla="*/ 41 h 948"/>
            <a:gd name="T10" fmla="*/ 1488 w 4136"/>
            <a:gd name="T11" fmla="*/ 41 h 948"/>
            <a:gd name="T12" fmla="*/ 1166 w 4136"/>
            <a:gd name="T13" fmla="*/ 119 h 948"/>
            <a:gd name="T14" fmla="*/ 688 w 4136"/>
            <a:gd name="T15" fmla="*/ 198 h 948"/>
            <a:gd name="T16" fmla="*/ 210 w 4136"/>
            <a:gd name="T17" fmla="*/ 119 h 948"/>
            <a:gd name="T18" fmla="*/ 405 w 4136"/>
            <a:gd name="T19" fmla="*/ 455 h 948"/>
            <a:gd name="T20" fmla="*/ 295 w 4136"/>
            <a:gd name="T21" fmla="*/ 509 h 948"/>
            <a:gd name="T22" fmla="*/ 168 w 4136"/>
            <a:gd name="T23" fmla="*/ 455 h 948"/>
            <a:gd name="T24" fmla="*/ 137 w 4136"/>
            <a:gd name="T25" fmla="*/ 287 h 948"/>
            <a:gd name="T26" fmla="*/ 385 w 4136"/>
            <a:gd name="T27" fmla="*/ 223 h 948"/>
            <a:gd name="T28" fmla="*/ 831 w 4136"/>
            <a:gd name="T29" fmla="*/ 551 h 948"/>
            <a:gd name="T30" fmla="*/ 738 w 4136"/>
            <a:gd name="T31" fmla="*/ 868 h 948"/>
            <a:gd name="T32" fmla="*/ 594 w 4136"/>
            <a:gd name="T33" fmla="*/ 824 h 948"/>
            <a:gd name="T34" fmla="*/ 514 w 4136"/>
            <a:gd name="T35" fmla="*/ 522 h 948"/>
            <a:gd name="T36" fmla="*/ 751 w 4136"/>
            <a:gd name="T37" fmla="*/ 215 h 948"/>
            <a:gd name="T38" fmla="*/ 1260 w 4136"/>
            <a:gd name="T39" fmla="*/ 522 h 948"/>
            <a:gd name="T40" fmla="*/ 1182 w 4136"/>
            <a:gd name="T41" fmla="*/ 300 h 948"/>
            <a:gd name="T42" fmla="*/ 1079 w 4136"/>
            <a:gd name="T43" fmla="*/ 824 h 948"/>
            <a:gd name="T44" fmla="*/ 945 w 4136"/>
            <a:gd name="T45" fmla="*/ 551 h 948"/>
            <a:gd name="T46" fmla="*/ 1020 w 4136"/>
            <a:gd name="T47" fmla="*/ 215 h 948"/>
            <a:gd name="T48" fmla="*/ 1262 w 4136"/>
            <a:gd name="T49" fmla="*/ 455 h 948"/>
            <a:gd name="T50" fmla="*/ 1605 w 4136"/>
            <a:gd name="T51" fmla="*/ 455 h 948"/>
            <a:gd name="T52" fmla="*/ 1495 w 4136"/>
            <a:gd name="T53" fmla="*/ 509 h 948"/>
            <a:gd name="T54" fmla="*/ 1368 w 4136"/>
            <a:gd name="T55" fmla="*/ 455 h 948"/>
            <a:gd name="T56" fmla="*/ 1337 w 4136"/>
            <a:gd name="T57" fmla="*/ 287 h 948"/>
            <a:gd name="T58" fmla="*/ 1585 w 4136"/>
            <a:gd name="T59" fmla="*/ 223 h 948"/>
            <a:gd name="T60" fmla="*/ 2031 w 4136"/>
            <a:gd name="T61" fmla="*/ 551 h 948"/>
            <a:gd name="T62" fmla="*/ 1938 w 4136"/>
            <a:gd name="T63" fmla="*/ 868 h 948"/>
            <a:gd name="T64" fmla="*/ 1794 w 4136"/>
            <a:gd name="T65" fmla="*/ 824 h 948"/>
            <a:gd name="T66" fmla="*/ 1714 w 4136"/>
            <a:gd name="T67" fmla="*/ 522 h 948"/>
            <a:gd name="T68" fmla="*/ 1951 w 4136"/>
            <a:gd name="T69" fmla="*/ 215 h 948"/>
            <a:gd name="T70" fmla="*/ 2460 w 4136"/>
            <a:gd name="T71" fmla="*/ 522 h 948"/>
            <a:gd name="T72" fmla="*/ 2382 w 4136"/>
            <a:gd name="T73" fmla="*/ 300 h 948"/>
            <a:gd name="T74" fmla="*/ 2279 w 4136"/>
            <a:gd name="T75" fmla="*/ 824 h 948"/>
            <a:gd name="T76" fmla="*/ 2145 w 4136"/>
            <a:gd name="T77" fmla="*/ 551 h 948"/>
            <a:gd name="T78" fmla="*/ 2220 w 4136"/>
            <a:gd name="T79" fmla="*/ 215 h 948"/>
            <a:gd name="T80" fmla="*/ 2462 w 4136"/>
            <a:gd name="T81" fmla="*/ 455 h 948"/>
            <a:gd name="T82" fmla="*/ 2805 w 4136"/>
            <a:gd name="T83" fmla="*/ 455 h 948"/>
            <a:gd name="T84" fmla="*/ 2695 w 4136"/>
            <a:gd name="T85" fmla="*/ 509 h 948"/>
            <a:gd name="T86" fmla="*/ 2568 w 4136"/>
            <a:gd name="T87" fmla="*/ 455 h 948"/>
            <a:gd name="T88" fmla="*/ 2537 w 4136"/>
            <a:gd name="T89" fmla="*/ 287 h 948"/>
            <a:gd name="T90" fmla="*/ 2785 w 4136"/>
            <a:gd name="T91" fmla="*/ 223 h 948"/>
            <a:gd name="T92" fmla="*/ 3231 w 4136"/>
            <a:gd name="T93" fmla="*/ 551 h 948"/>
            <a:gd name="T94" fmla="*/ 3138 w 4136"/>
            <a:gd name="T95" fmla="*/ 868 h 948"/>
            <a:gd name="T96" fmla="*/ 2994 w 4136"/>
            <a:gd name="T97" fmla="*/ 824 h 948"/>
            <a:gd name="T98" fmla="*/ 2914 w 4136"/>
            <a:gd name="T99" fmla="*/ 522 h 948"/>
            <a:gd name="T100" fmla="*/ 3151 w 4136"/>
            <a:gd name="T101" fmla="*/ 215 h 948"/>
            <a:gd name="T102" fmla="*/ 3660 w 4136"/>
            <a:gd name="T103" fmla="*/ 522 h 948"/>
            <a:gd name="T104" fmla="*/ 3582 w 4136"/>
            <a:gd name="T105" fmla="*/ 300 h 948"/>
            <a:gd name="T106" fmla="*/ 3479 w 4136"/>
            <a:gd name="T107" fmla="*/ 824 h 948"/>
            <a:gd name="T108" fmla="*/ 3345 w 4136"/>
            <a:gd name="T109" fmla="*/ 551 h 948"/>
            <a:gd name="T110" fmla="*/ 3420 w 4136"/>
            <a:gd name="T111" fmla="*/ 215 h 948"/>
            <a:gd name="T112" fmla="*/ 3662 w 4136"/>
            <a:gd name="T113" fmla="*/ 455 h 948"/>
            <a:gd name="T114" fmla="*/ 4005 w 4136"/>
            <a:gd name="T115" fmla="*/ 455 h 948"/>
            <a:gd name="T116" fmla="*/ 3895 w 4136"/>
            <a:gd name="T117" fmla="*/ 509 h 948"/>
            <a:gd name="T118" fmla="*/ 3768 w 4136"/>
            <a:gd name="T119" fmla="*/ 455 h 948"/>
            <a:gd name="T120" fmla="*/ 3737 w 4136"/>
            <a:gd name="T121" fmla="*/ 287 h 948"/>
            <a:gd name="T122" fmla="*/ 3985 w 4136"/>
            <a:gd name="T123" fmla="*/ 223 h 948"/>
          </a:gdLst>
          <a:ahLst/>
          <a:cxnLst>
            <a:cxn ang="0">
              <a:pos x="T0" y="T1"/>
            </a:cxn>
            <a:cxn ang="0">
              <a:pos x="T2" y="T3"/>
            </a:cxn>
            <a:cxn ang="0">
              <a:pos x="T4" y="T5"/>
            </a:cxn>
            <a:cxn ang="0">
              <a:pos x="T6" y="T7"/>
            </a:cxn>
            <a:cxn ang="0">
              <a:pos x="T8" y="T9"/>
            </a:cxn>
            <a:cxn ang="0">
              <a:pos x="T10" y="T11"/>
            </a:cxn>
            <a:cxn ang="0">
              <a:pos x="T12" y="T13"/>
            </a:cxn>
            <a:cxn ang="0">
              <a:pos x="T14" y="T15"/>
            </a:cxn>
            <a:cxn ang="0">
              <a:pos x="T16" y="T17"/>
            </a:cxn>
            <a:cxn ang="0">
              <a:pos x="T18" y="T19"/>
            </a:cxn>
            <a:cxn ang="0">
              <a:pos x="T20" y="T21"/>
            </a:cxn>
            <a:cxn ang="0">
              <a:pos x="T22" y="T23"/>
            </a:cxn>
            <a:cxn ang="0">
              <a:pos x="T24" y="T25"/>
            </a:cxn>
            <a:cxn ang="0">
              <a:pos x="T26" y="T27"/>
            </a:cxn>
            <a:cxn ang="0">
              <a:pos x="T28" y="T29"/>
            </a:cxn>
            <a:cxn ang="0">
              <a:pos x="T30" y="T31"/>
            </a:cxn>
            <a:cxn ang="0">
              <a:pos x="T32" y="T33"/>
            </a:cxn>
            <a:cxn ang="0">
              <a:pos x="T34" y="T35"/>
            </a:cxn>
            <a:cxn ang="0">
              <a:pos x="T36" y="T37"/>
            </a:cxn>
            <a:cxn ang="0">
              <a:pos x="T38" y="T39"/>
            </a:cxn>
            <a:cxn ang="0">
              <a:pos x="T40" y="T41"/>
            </a:cxn>
            <a:cxn ang="0">
              <a:pos x="T42" y="T43"/>
            </a:cxn>
            <a:cxn ang="0">
              <a:pos x="T44" y="T45"/>
            </a:cxn>
            <a:cxn ang="0">
              <a:pos x="T46" y="T47"/>
            </a:cxn>
            <a:cxn ang="0">
              <a:pos x="T48" y="T49"/>
            </a:cxn>
            <a:cxn ang="0">
              <a:pos x="T50" y="T51"/>
            </a:cxn>
            <a:cxn ang="0">
              <a:pos x="T52" y="T53"/>
            </a:cxn>
            <a:cxn ang="0">
              <a:pos x="T54" y="T55"/>
            </a:cxn>
            <a:cxn ang="0">
              <a:pos x="T56" y="T57"/>
            </a:cxn>
            <a:cxn ang="0">
              <a:pos x="T58" y="T59"/>
            </a:cxn>
            <a:cxn ang="0">
              <a:pos x="T60" y="T61"/>
            </a:cxn>
            <a:cxn ang="0">
              <a:pos x="T62" y="T63"/>
            </a:cxn>
            <a:cxn ang="0">
              <a:pos x="T64" y="T65"/>
            </a:cxn>
            <a:cxn ang="0">
              <a:pos x="T66" y="T67"/>
            </a:cxn>
            <a:cxn ang="0">
              <a:pos x="T68" y="T69"/>
            </a:cxn>
            <a:cxn ang="0">
              <a:pos x="T70" y="T71"/>
            </a:cxn>
            <a:cxn ang="0">
              <a:pos x="T72" y="T73"/>
            </a:cxn>
            <a:cxn ang="0">
              <a:pos x="T74" y="T75"/>
            </a:cxn>
            <a:cxn ang="0">
              <a:pos x="T76" y="T77"/>
            </a:cxn>
            <a:cxn ang="0">
              <a:pos x="T78" y="T79"/>
            </a:cxn>
            <a:cxn ang="0">
              <a:pos x="T80" y="T81"/>
            </a:cxn>
            <a:cxn ang="0">
              <a:pos x="T82" y="T83"/>
            </a:cxn>
            <a:cxn ang="0">
              <a:pos x="T84" y="T85"/>
            </a:cxn>
            <a:cxn ang="0">
              <a:pos x="T86" y="T87"/>
            </a:cxn>
            <a:cxn ang="0">
              <a:pos x="T88" y="T89"/>
            </a:cxn>
            <a:cxn ang="0">
              <a:pos x="T90" y="T91"/>
            </a:cxn>
            <a:cxn ang="0">
              <a:pos x="T92" y="T93"/>
            </a:cxn>
            <a:cxn ang="0">
              <a:pos x="T94" y="T95"/>
            </a:cxn>
            <a:cxn ang="0">
              <a:pos x="T96" y="T97"/>
            </a:cxn>
            <a:cxn ang="0">
              <a:pos x="T98" y="T99"/>
            </a:cxn>
            <a:cxn ang="0">
              <a:pos x="T100" y="T101"/>
            </a:cxn>
            <a:cxn ang="0">
              <a:pos x="T102" y="T103"/>
            </a:cxn>
            <a:cxn ang="0">
              <a:pos x="T104" y="T105"/>
            </a:cxn>
            <a:cxn ang="0">
              <a:pos x="T106" y="T107"/>
            </a:cxn>
            <a:cxn ang="0">
              <a:pos x="T108" y="T109"/>
            </a:cxn>
            <a:cxn ang="0">
              <a:pos x="T110" y="T111"/>
            </a:cxn>
            <a:cxn ang="0">
              <a:pos x="T112" y="T113"/>
            </a:cxn>
            <a:cxn ang="0">
              <a:pos x="T114" y="T115"/>
            </a:cxn>
            <a:cxn ang="0">
              <a:pos x="T116" y="T117"/>
            </a:cxn>
            <a:cxn ang="0">
              <a:pos x="T118" y="T119"/>
            </a:cxn>
            <a:cxn ang="0">
              <a:pos x="T120" y="T121"/>
            </a:cxn>
            <a:cxn ang="0">
              <a:pos x="T122" y="T123"/>
            </a:cxn>
          </a:cxnLst>
          <a:rect l="0" t="0" r="r" b="b"/>
          <a:pathLst>
            <a:path w="4136" h="948">
              <a:moveTo>
                <a:pt x="0" y="0"/>
              </a:moveTo>
              <a:cubicBezTo>
                <a:pt x="0" y="948"/>
                <a:pt x="0" y="948"/>
                <a:pt x="0" y="948"/>
              </a:cubicBezTo>
              <a:cubicBezTo>
                <a:pt x="4136" y="948"/>
                <a:pt x="4136" y="948"/>
                <a:pt x="4136" y="948"/>
              </a:cubicBezTo>
              <a:cubicBezTo>
                <a:pt x="4136" y="0"/>
                <a:pt x="4136" y="0"/>
                <a:pt x="4136" y="0"/>
              </a:cubicBezTo>
              <a:lnTo>
                <a:pt x="0" y="0"/>
              </a:lnTo>
              <a:close/>
              <a:moveTo>
                <a:pt x="3888" y="41"/>
              </a:moveTo>
              <a:cubicBezTo>
                <a:pt x="3931" y="41"/>
                <a:pt x="3966" y="76"/>
                <a:pt x="3966" y="119"/>
              </a:cubicBezTo>
              <a:cubicBezTo>
                <a:pt x="3966" y="163"/>
                <a:pt x="3931" y="198"/>
                <a:pt x="3888" y="198"/>
              </a:cubicBezTo>
              <a:cubicBezTo>
                <a:pt x="3845" y="198"/>
                <a:pt x="3810" y="163"/>
                <a:pt x="3810" y="119"/>
              </a:cubicBezTo>
              <a:cubicBezTo>
                <a:pt x="3810" y="76"/>
                <a:pt x="3845" y="41"/>
                <a:pt x="3888" y="41"/>
              </a:cubicBezTo>
              <a:close/>
              <a:moveTo>
                <a:pt x="3488" y="41"/>
              </a:moveTo>
              <a:cubicBezTo>
                <a:pt x="3531" y="41"/>
                <a:pt x="3566" y="76"/>
                <a:pt x="3566" y="119"/>
              </a:cubicBezTo>
              <a:cubicBezTo>
                <a:pt x="3566" y="163"/>
                <a:pt x="3531" y="198"/>
                <a:pt x="3488" y="198"/>
              </a:cubicBezTo>
              <a:cubicBezTo>
                <a:pt x="3445" y="198"/>
                <a:pt x="3410" y="163"/>
                <a:pt x="3410" y="119"/>
              </a:cubicBezTo>
              <a:cubicBezTo>
                <a:pt x="3410" y="76"/>
                <a:pt x="3445" y="41"/>
                <a:pt x="3488" y="41"/>
              </a:cubicBezTo>
              <a:close/>
              <a:moveTo>
                <a:pt x="3088" y="41"/>
              </a:moveTo>
              <a:cubicBezTo>
                <a:pt x="3131" y="41"/>
                <a:pt x="3166" y="76"/>
                <a:pt x="3166" y="119"/>
              </a:cubicBezTo>
              <a:cubicBezTo>
                <a:pt x="3166" y="163"/>
                <a:pt x="3131" y="198"/>
                <a:pt x="3088" y="198"/>
              </a:cubicBezTo>
              <a:cubicBezTo>
                <a:pt x="3045" y="198"/>
                <a:pt x="3010" y="163"/>
                <a:pt x="3010" y="119"/>
              </a:cubicBezTo>
              <a:cubicBezTo>
                <a:pt x="3010" y="76"/>
                <a:pt x="3045" y="41"/>
                <a:pt x="3088" y="41"/>
              </a:cubicBezTo>
              <a:close/>
              <a:moveTo>
                <a:pt x="2688" y="41"/>
              </a:moveTo>
              <a:cubicBezTo>
                <a:pt x="2731" y="41"/>
                <a:pt x="2766" y="76"/>
                <a:pt x="2766" y="119"/>
              </a:cubicBezTo>
              <a:cubicBezTo>
                <a:pt x="2766" y="163"/>
                <a:pt x="2731" y="198"/>
                <a:pt x="2688" y="198"/>
              </a:cubicBezTo>
              <a:cubicBezTo>
                <a:pt x="2645" y="198"/>
                <a:pt x="2610" y="163"/>
                <a:pt x="2610" y="119"/>
              </a:cubicBezTo>
              <a:cubicBezTo>
                <a:pt x="2610" y="76"/>
                <a:pt x="2645" y="41"/>
                <a:pt x="2688" y="41"/>
              </a:cubicBezTo>
              <a:close/>
              <a:moveTo>
                <a:pt x="2288" y="41"/>
              </a:moveTo>
              <a:cubicBezTo>
                <a:pt x="2331" y="41"/>
                <a:pt x="2366" y="76"/>
                <a:pt x="2366" y="119"/>
              </a:cubicBezTo>
              <a:cubicBezTo>
                <a:pt x="2366" y="163"/>
                <a:pt x="2331" y="198"/>
                <a:pt x="2288" y="198"/>
              </a:cubicBezTo>
              <a:cubicBezTo>
                <a:pt x="2245" y="198"/>
                <a:pt x="2210" y="163"/>
                <a:pt x="2210" y="119"/>
              </a:cubicBezTo>
              <a:cubicBezTo>
                <a:pt x="2210" y="76"/>
                <a:pt x="2245" y="41"/>
                <a:pt x="2288" y="41"/>
              </a:cubicBezTo>
              <a:close/>
              <a:moveTo>
                <a:pt x="1888" y="41"/>
              </a:moveTo>
              <a:cubicBezTo>
                <a:pt x="1931" y="41"/>
                <a:pt x="1966" y="76"/>
                <a:pt x="1966" y="119"/>
              </a:cubicBezTo>
              <a:cubicBezTo>
                <a:pt x="1966" y="163"/>
                <a:pt x="1931" y="198"/>
                <a:pt x="1888" y="198"/>
              </a:cubicBezTo>
              <a:cubicBezTo>
                <a:pt x="1845" y="198"/>
                <a:pt x="1810" y="163"/>
                <a:pt x="1810" y="119"/>
              </a:cubicBezTo>
              <a:cubicBezTo>
                <a:pt x="1810" y="76"/>
                <a:pt x="1845" y="41"/>
                <a:pt x="1888" y="41"/>
              </a:cubicBezTo>
              <a:close/>
              <a:moveTo>
                <a:pt x="1488" y="41"/>
              </a:moveTo>
              <a:cubicBezTo>
                <a:pt x="1531" y="41"/>
                <a:pt x="1566" y="76"/>
                <a:pt x="1566" y="119"/>
              </a:cubicBezTo>
              <a:cubicBezTo>
                <a:pt x="1566" y="163"/>
                <a:pt x="1531" y="198"/>
                <a:pt x="1488" y="198"/>
              </a:cubicBezTo>
              <a:cubicBezTo>
                <a:pt x="1445" y="198"/>
                <a:pt x="1410" y="163"/>
                <a:pt x="1410" y="119"/>
              </a:cubicBezTo>
              <a:cubicBezTo>
                <a:pt x="1410" y="76"/>
                <a:pt x="1445" y="41"/>
                <a:pt x="1488" y="41"/>
              </a:cubicBezTo>
              <a:close/>
              <a:moveTo>
                <a:pt x="1088" y="41"/>
              </a:moveTo>
              <a:cubicBezTo>
                <a:pt x="1131" y="41"/>
                <a:pt x="1166" y="76"/>
                <a:pt x="1166" y="119"/>
              </a:cubicBezTo>
              <a:cubicBezTo>
                <a:pt x="1166" y="163"/>
                <a:pt x="1131" y="198"/>
                <a:pt x="1088" y="198"/>
              </a:cubicBezTo>
              <a:cubicBezTo>
                <a:pt x="1045" y="198"/>
                <a:pt x="1010" y="163"/>
                <a:pt x="1010" y="119"/>
              </a:cubicBezTo>
              <a:cubicBezTo>
                <a:pt x="1010" y="76"/>
                <a:pt x="1045" y="41"/>
                <a:pt x="1088" y="41"/>
              </a:cubicBezTo>
              <a:close/>
              <a:moveTo>
                <a:pt x="688" y="41"/>
              </a:moveTo>
              <a:cubicBezTo>
                <a:pt x="731" y="41"/>
                <a:pt x="766" y="76"/>
                <a:pt x="766" y="119"/>
              </a:cubicBezTo>
              <a:cubicBezTo>
                <a:pt x="766" y="163"/>
                <a:pt x="731" y="198"/>
                <a:pt x="688" y="198"/>
              </a:cubicBezTo>
              <a:cubicBezTo>
                <a:pt x="645" y="198"/>
                <a:pt x="610" y="163"/>
                <a:pt x="610" y="119"/>
              </a:cubicBezTo>
              <a:cubicBezTo>
                <a:pt x="610" y="76"/>
                <a:pt x="645" y="41"/>
                <a:pt x="688" y="41"/>
              </a:cubicBezTo>
              <a:close/>
              <a:moveTo>
                <a:pt x="288" y="41"/>
              </a:moveTo>
              <a:cubicBezTo>
                <a:pt x="331" y="41"/>
                <a:pt x="366" y="76"/>
                <a:pt x="366" y="119"/>
              </a:cubicBezTo>
              <a:cubicBezTo>
                <a:pt x="366" y="163"/>
                <a:pt x="331" y="198"/>
                <a:pt x="288" y="198"/>
              </a:cubicBezTo>
              <a:cubicBezTo>
                <a:pt x="245" y="198"/>
                <a:pt x="210" y="163"/>
                <a:pt x="210" y="119"/>
              </a:cubicBezTo>
              <a:cubicBezTo>
                <a:pt x="210" y="76"/>
                <a:pt x="245" y="41"/>
                <a:pt x="288" y="41"/>
              </a:cubicBezTo>
              <a:close/>
              <a:moveTo>
                <a:pt x="460" y="522"/>
              </a:moveTo>
              <a:cubicBezTo>
                <a:pt x="460" y="538"/>
                <a:pt x="447" y="551"/>
                <a:pt x="434" y="551"/>
              </a:cubicBezTo>
              <a:cubicBezTo>
                <a:pt x="434" y="551"/>
                <a:pt x="434" y="551"/>
                <a:pt x="431" y="551"/>
              </a:cubicBezTo>
              <a:cubicBezTo>
                <a:pt x="416" y="548"/>
                <a:pt x="403" y="535"/>
                <a:pt x="405" y="520"/>
              </a:cubicBezTo>
              <a:cubicBezTo>
                <a:pt x="405" y="496"/>
                <a:pt x="405" y="476"/>
                <a:pt x="405" y="455"/>
              </a:cubicBezTo>
              <a:cubicBezTo>
                <a:pt x="405" y="385"/>
                <a:pt x="398" y="342"/>
                <a:pt x="387" y="313"/>
              </a:cubicBezTo>
              <a:cubicBezTo>
                <a:pt x="387" y="308"/>
                <a:pt x="385" y="303"/>
                <a:pt x="382" y="300"/>
              </a:cubicBezTo>
              <a:cubicBezTo>
                <a:pt x="382" y="300"/>
                <a:pt x="382" y="300"/>
                <a:pt x="382" y="824"/>
              </a:cubicBezTo>
              <a:cubicBezTo>
                <a:pt x="382" y="847"/>
                <a:pt x="364" y="868"/>
                <a:pt x="338" y="868"/>
              </a:cubicBezTo>
              <a:cubicBezTo>
                <a:pt x="315" y="868"/>
                <a:pt x="295" y="847"/>
                <a:pt x="295" y="824"/>
              </a:cubicBezTo>
              <a:cubicBezTo>
                <a:pt x="295" y="824"/>
                <a:pt x="295" y="824"/>
                <a:pt x="295" y="509"/>
              </a:cubicBezTo>
              <a:cubicBezTo>
                <a:pt x="295" y="509"/>
                <a:pt x="295" y="509"/>
                <a:pt x="279" y="509"/>
              </a:cubicBezTo>
              <a:cubicBezTo>
                <a:pt x="279" y="509"/>
                <a:pt x="279" y="509"/>
                <a:pt x="279" y="824"/>
              </a:cubicBezTo>
              <a:cubicBezTo>
                <a:pt x="279" y="847"/>
                <a:pt x="261" y="868"/>
                <a:pt x="235" y="868"/>
              </a:cubicBezTo>
              <a:cubicBezTo>
                <a:pt x="212" y="868"/>
                <a:pt x="194" y="847"/>
                <a:pt x="194" y="824"/>
              </a:cubicBezTo>
              <a:cubicBezTo>
                <a:pt x="194" y="824"/>
                <a:pt x="194" y="824"/>
                <a:pt x="194" y="300"/>
              </a:cubicBezTo>
              <a:cubicBezTo>
                <a:pt x="181" y="324"/>
                <a:pt x="168" y="373"/>
                <a:pt x="168" y="455"/>
              </a:cubicBezTo>
              <a:cubicBezTo>
                <a:pt x="168" y="476"/>
                <a:pt x="168" y="496"/>
                <a:pt x="171" y="520"/>
              </a:cubicBezTo>
              <a:cubicBezTo>
                <a:pt x="171" y="535"/>
                <a:pt x="161" y="548"/>
                <a:pt x="145" y="551"/>
              </a:cubicBezTo>
              <a:cubicBezTo>
                <a:pt x="145" y="551"/>
                <a:pt x="145" y="551"/>
                <a:pt x="143" y="551"/>
              </a:cubicBezTo>
              <a:cubicBezTo>
                <a:pt x="127" y="551"/>
                <a:pt x="117" y="538"/>
                <a:pt x="114" y="522"/>
              </a:cubicBezTo>
              <a:cubicBezTo>
                <a:pt x="114" y="499"/>
                <a:pt x="114" y="476"/>
                <a:pt x="114" y="455"/>
              </a:cubicBezTo>
              <a:cubicBezTo>
                <a:pt x="114" y="378"/>
                <a:pt x="122" y="324"/>
                <a:pt x="137" y="287"/>
              </a:cubicBezTo>
              <a:cubicBezTo>
                <a:pt x="150" y="251"/>
                <a:pt x="171" y="231"/>
                <a:pt x="191" y="223"/>
              </a:cubicBezTo>
              <a:cubicBezTo>
                <a:pt x="202" y="215"/>
                <a:pt x="215" y="215"/>
                <a:pt x="220" y="215"/>
              </a:cubicBezTo>
              <a:cubicBezTo>
                <a:pt x="222" y="215"/>
                <a:pt x="222" y="215"/>
                <a:pt x="225" y="215"/>
              </a:cubicBezTo>
              <a:cubicBezTo>
                <a:pt x="225" y="215"/>
                <a:pt x="225" y="215"/>
                <a:pt x="351" y="215"/>
              </a:cubicBezTo>
              <a:cubicBezTo>
                <a:pt x="351" y="215"/>
                <a:pt x="354" y="215"/>
                <a:pt x="356" y="215"/>
              </a:cubicBezTo>
              <a:cubicBezTo>
                <a:pt x="362" y="215"/>
                <a:pt x="372" y="215"/>
                <a:pt x="385" y="223"/>
              </a:cubicBezTo>
              <a:cubicBezTo>
                <a:pt x="398" y="228"/>
                <a:pt x="411" y="241"/>
                <a:pt x="423" y="256"/>
              </a:cubicBezTo>
              <a:cubicBezTo>
                <a:pt x="447" y="293"/>
                <a:pt x="462" y="352"/>
                <a:pt x="462" y="455"/>
              </a:cubicBezTo>
              <a:cubicBezTo>
                <a:pt x="462" y="476"/>
                <a:pt x="462" y="499"/>
                <a:pt x="460" y="522"/>
              </a:cubicBezTo>
              <a:close/>
              <a:moveTo>
                <a:pt x="860" y="522"/>
              </a:moveTo>
              <a:cubicBezTo>
                <a:pt x="860" y="538"/>
                <a:pt x="847" y="551"/>
                <a:pt x="834" y="551"/>
              </a:cubicBezTo>
              <a:cubicBezTo>
                <a:pt x="834" y="551"/>
                <a:pt x="834" y="551"/>
                <a:pt x="831" y="551"/>
              </a:cubicBezTo>
              <a:cubicBezTo>
                <a:pt x="816" y="548"/>
                <a:pt x="803" y="535"/>
                <a:pt x="805" y="520"/>
              </a:cubicBezTo>
              <a:cubicBezTo>
                <a:pt x="805" y="496"/>
                <a:pt x="805" y="476"/>
                <a:pt x="805" y="455"/>
              </a:cubicBezTo>
              <a:cubicBezTo>
                <a:pt x="805" y="385"/>
                <a:pt x="798" y="342"/>
                <a:pt x="787" y="313"/>
              </a:cubicBezTo>
              <a:cubicBezTo>
                <a:pt x="787" y="308"/>
                <a:pt x="785" y="303"/>
                <a:pt x="782" y="300"/>
              </a:cubicBezTo>
              <a:cubicBezTo>
                <a:pt x="782" y="300"/>
                <a:pt x="782" y="300"/>
                <a:pt x="782" y="824"/>
              </a:cubicBezTo>
              <a:cubicBezTo>
                <a:pt x="782" y="847"/>
                <a:pt x="764" y="868"/>
                <a:pt x="738" y="868"/>
              </a:cubicBezTo>
              <a:cubicBezTo>
                <a:pt x="715" y="868"/>
                <a:pt x="695" y="847"/>
                <a:pt x="695" y="824"/>
              </a:cubicBezTo>
              <a:cubicBezTo>
                <a:pt x="695" y="824"/>
                <a:pt x="695" y="824"/>
                <a:pt x="695" y="509"/>
              </a:cubicBezTo>
              <a:cubicBezTo>
                <a:pt x="695" y="509"/>
                <a:pt x="695" y="509"/>
                <a:pt x="679" y="509"/>
              </a:cubicBezTo>
              <a:cubicBezTo>
                <a:pt x="679" y="509"/>
                <a:pt x="679" y="509"/>
                <a:pt x="679" y="824"/>
              </a:cubicBezTo>
              <a:cubicBezTo>
                <a:pt x="679" y="847"/>
                <a:pt x="661" y="868"/>
                <a:pt x="635" y="868"/>
              </a:cubicBezTo>
              <a:cubicBezTo>
                <a:pt x="612" y="868"/>
                <a:pt x="594" y="847"/>
                <a:pt x="594" y="824"/>
              </a:cubicBezTo>
              <a:cubicBezTo>
                <a:pt x="594" y="824"/>
                <a:pt x="594" y="824"/>
                <a:pt x="594" y="300"/>
              </a:cubicBezTo>
              <a:cubicBezTo>
                <a:pt x="581" y="324"/>
                <a:pt x="568" y="373"/>
                <a:pt x="568" y="455"/>
              </a:cubicBezTo>
              <a:cubicBezTo>
                <a:pt x="568" y="476"/>
                <a:pt x="568" y="496"/>
                <a:pt x="571" y="520"/>
              </a:cubicBezTo>
              <a:cubicBezTo>
                <a:pt x="571" y="535"/>
                <a:pt x="561" y="548"/>
                <a:pt x="545" y="551"/>
              </a:cubicBezTo>
              <a:cubicBezTo>
                <a:pt x="545" y="551"/>
                <a:pt x="545" y="551"/>
                <a:pt x="543" y="551"/>
              </a:cubicBezTo>
              <a:cubicBezTo>
                <a:pt x="527" y="551"/>
                <a:pt x="517" y="538"/>
                <a:pt x="514" y="522"/>
              </a:cubicBezTo>
              <a:cubicBezTo>
                <a:pt x="514" y="499"/>
                <a:pt x="514" y="476"/>
                <a:pt x="514" y="455"/>
              </a:cubicBezTo>
              <a:cubicBezTo>
                <a:pt x="514" y="378"/>
                <a:pt x="522" y="324"/>
                <a:pt x="537" y="287"/>
              </a:cubicBezTo>
              <a:cubicBezTo>
                <a:pt x="550" y="251"/>
                <a:pt x="571" y="231"/>
                <a:pt x="591" y="223"/>
              </a:cubicBezTo>
              <a:cubicBezTo>
                <a:pt x="602" y="215"/>
                <a:pt x="615" y="215"/>
                <a:pt x="620" y="215"/>
              </a:cubicBezTo>
              <a:cubicBezTo>
                <a:pt x="622" y="215"/>
                <a:pt x="622" y="215"/>
                <a:pt x="625" y="215"/>
              </a:cubicBezTo>
              <a:cubicBezTo>
                <a:pt x="625" y="215"/>
                <a:pt x="625" y="215"/>
                <a:pt x="751" y="215"/>
              </a:cubicBezTo>
              <a:cubicBezTo>
                <a:pt x="751" y="215"/>
                <a:pt x="754" y="215"/>
                <a:pt x="756" y="215"/>
              </a:cubicBezTo>
              <a:cubicBezTo>
                <a:pt x="762" y="215"/>
                <a:pt x="772" y="215"/>
                <a:pt x="785" y="223"/>
              </a:cubicBezTo>
              <a:cubicBezTo>
                <a:pt x="798" y="228"/>
                <a:pt x="811" y="241"/>
                <a:pt x="823" y="256"/>
              </a:cubicBezTo>
              <a:cubicBezTo>
                <a:pt x="847" y="293"/>
                <a:pt x="862" y="352"/>
                <a:pt x="862" y="455"/>
              </a:cubicBezTo>
              <a:cubicBezTo>
                <a:pt x="862" y="476"/>
                <a:pt x="862" y="499"/>
                <a:pt x="860" y="522"/>
              </a:cubicBezTo>
              <a:close/>
              <a:moveTo>
                <a:pt x="1260" y="522"/>
              </a:moveTo>
              <a:cubicBezTo>
                <a:pt x="1260" y="538"/>
                <a:pt x="1247" y="551"/>
                <a:pt x="1234" y="551"/>
              </a:cubicBezTo>
              <a:cubicBezTo>
                <a:pt x="1234" y="551"/>
                <a:pt x="1234" y="551"/>
                <a:pt x="1231" y="551"/>
              </a:cubicBezTo>
              <a:cubicBezTo>
                <a:pt x="1216" y="548"/>
                <a:pt x="1203" y="535"/>
                <a:pt x="1205" y="520"/>
              </a:cubicBezTo>
              <a:cubicBezTo>
                <a:pt x="1205" y="496"/>
                <a:pt x="1205" y="476"/>
                <a:pt x="1205" y="455"/>
              </a:cubicBezTo>
              <a:cubicBezTo>
                <a:pt x="1205" y="385"/>
                <a:pt x="1198" y="342"/>
                <a:pt x="1187" y="313"/>
              </a:cubicBezTo>
              <a:cubicBezTo>
                <a:pt x="1187" y="308"/>
                <a:pt x="1185" y="303"/>
                <a:pt x="1182" y="300"/>
              </a:cubicBezTo>
              <a:cubicBezTo>
                <a:pt x="1182" y="300"/>
                <a:pt x="1182" y="300"/>
                <a:pt x="1182" y="824"/>
              </a:cubicBezTo>
              <a:cubicBezTo>
                <a:pt x="1182" y="847"/>
                <a:pt x="1164" y="868"/>
                <a:pt x="1138" y="868"/>
              </a:cubicBezTo>
              <a:cubicBezTo>
                <a:pt x="1115" y="868"/>
                <a:pt x="1095" y="847"/>
                <a:pt x="1095" y="824"/>
              </a:cubicBezTo>
              <a:cubicBezTo>
                <a:pt x="1095" y="824"/>
                <a:pt x="1095" y="824"/>
                <a:pt x="1095" y="509"/>
              </a:cubicBezTo>
              <a:cubicBezTo>
                <a:pt x="1095" y="509"/>
                <a:pt x="1095" y="509"/>
                <a:pt x="1079" y="509"/>
              </a:cubicBezTo>
              <a:cubicBezTo>
                <a:pt x="1079" y="509"/>
                <a:pt x="1079" y="509"/>
                <a:pt x="1079" y="824"/>
              </a:cubicBezTo>
              <a:cubicBezTo>
                <a:pt x="1079" y="847"/>
                <a:pt x="1061" y="868"/>
                <a:pt x="1035" y="868"/>
              </a:cubicBezTo>
              <a:cubicBezTo>
                <a:pt x="1012" y="868"/>
                <a:pt x="994" y="847"/>
                <a:pt x="994" y="824"/>
              </a:cubicBezTo>
              <a:cubicBezTo>
                <a:pt x="994" y="824"/>
                <a:pt x="994" y="824"/>
                <a:pt x="994" y="300"/>
              </a:cubicBezTo>
              <a:cubicBezTo>
                <a:pt x="981" y="324"/>
                <a:pt x="968" y="373"/>
                <a:pt x="968" y="455"/>
              </a:cubicBezTo>
              <a:cubicBezTo>
                <a:pt x="968" y="476"/>
                <a:pt x="968" y="496"/>
                <a:pt x="971" y="520"/>
              </a:cubicBezTo>
              <a:cubicBezTo>
                <a:pt x="971" y="535"/>
                <a:pt x="961" y="548"/>
                <a:pt x="945" y="551"/>
              </a:cubicBezTo>
              <a:cubicBezTo>
                <a:pt x="945" y="551"/>
                <a:pt x="945" y="551"/>
                <a:pt x="943" y="551"/>
              </a:cubicBezTo>
              <a:cubicBezTo>
                <a:pt x="927" y="551"/>
                <a:pt x="917" y="538"/>
                <a:pt x="914" y="522"/>
              </a:cubicBezTo>
              <a:cubicBezTo>
                <a:pt x="914" y="499"/>
                <a:pt x="914" y="476"/>
                <a:pt x="914" y="455"/>
              </a:cubicBezTo>
              <a:cubicBezTo>
                <a:pt x="914" y="378"/>
                <a:pt x="922" y="324"/>
                <a:pt x="937" y="287"/>
              </a:cubicBezTo>
              <a:cubicBezTo>
                <a:pt x="950" y="251"/>
                <a:pt x="971" y="231"/>
                <a:pt x="991" y="223"/>
              </a:cubicBezTo>
              <a:cubicBezTo>
                <a:pt x="1002" y="215"/>
                <a:pt x="1015" y="215"/>
                <a:pt x="1020" y="215"/>
              </a:cubicBezTo>
              <a:cubicBezTo>
                <a:pt x="1022" y="215"/>
                <a:pt x="1022" y="215"/>
                <a:pt x="1025" y="215"/>
              </a:cubicBezTo>
              <a:cubicBezTo>
                <a:pt x="1025" y="215"/>
                <a:pt x="1025" y="215"/>
                <a:pt x="1151" y="215"/>
              </a:cubicBezTo>
              <a:cubicBezTo>
                <a:pt x="1151" y="215"/>
                <a:pt x="1154" y="215"/>
                <a:pt x="1156" y="215"/>
              </a:cubicBezTo>
              <a:cubicBezTo>
                <a:pt x="1162" y="215"/>
                <a:pt x="1172" y="215"/>
                <a:pt x="1185" y="223"/>
              </a:cubicBezTo>
              <a:cubicBezTo>
                <a:pt x="1198" y="228"/>
                <a:pt x="1211" y="241"/>
                <a:pt x="1223" y="256"/>
              </a:cubicBezTo>
              <a:cubicBezTo>
                <a:pt x="1247" y="293"/>
                <a:pt x="1262" y="352"/>
                <a:pt x="1262" y="455"/>
              </a:cubicBezTo>
              <a:cubicBezTo>
                <a:pt x="1262" y="476"/>
                <a:pt x="1262" y="499"/>
                <a:pt x="1260" y="522"/>
              </a:cubicBezTo>
              <a:close/>
              <a:moveTo>
                <a:pt x="1660" y="522"/>
              </a:moveTo>
              <a:cubicBezTo>
                <a:pt x="1660" y="538"/>
                <a:pt x="1647" y="551"/>
                <a:pt x="1634" y="551"/>
              </a:cubicBezTo>
              <a:cubicBezTo>
                <a:pt x="1634" y="551"/>
                <a:pt x="1634" y="551"/>
                <a:pt x="1631" y="551"/>
              </a:cubicBezTo>
              <a:cubicBezTo>
                <a:pt x="1616" y="548"/>
                <a:pt x="1603" y="535"/>
                <a:pt x="1605" y="520"/>
              </a:cubicBezTo>
              <a:cubicBezTo>
                <a:pt x="1605" y="496"/>
                <a:pt x="1605" y="476"/>
                <a:pt x="1605" y="455"/>
              </a:cubicBezTo>
              <a:cubicBezTo>
                <a:pt x="1605" y="385"/>
                <a:pt x="1598" y="342"/>
                <a:pt x="1587" y="313"/>
              </a:cubicBezTo>
              <a:cubicBezTo>
                <a:pt x="1587" y="308"/>
                <a:pt x="1585" y="303"/>
                <a:pt x="1582" y="300"/>
              </a:cubicBezTo>
              <a:cubicBezTo>
                <a:pt x="1582" y="300"/>
                <a:pt x="1582" y="300"/>
                <a:pt x="1582" y="824"/>
              </a:cubicBezTo>
              <a:cubicBezTo>
                <a:pt x="1582" y="847"/>
                <a:pt x="1564" y="868"/>
                <a:pt x="1538" y="868"/>
              </a:cubicBezTo>
              <a:cubicBezTo>
                <a:pt x="1515" y="868"/>
                <a:pt x="1495" y="847"/>
                <a:pt x="1495" y="824"/>
              </a:cubicBezTo>
              <a:cubicBezTo>
                <a:pt x="1495" y="824"/>
                <a:pt x="1495" y="824"/>
                <a:pt x="1495" y="509"/>
              </a:cubicBezTo>
              <a:cubicBezTo>
                <a:pt x="1495" y="509"/>
                <a:pt x="1495" y="509"/>
                <a:pt x="1479" y="509"/>
              </a:cubicBezTo>
              <a:cubicBezTo>
                <a:pt x="1479" y="509"/>
                <a:pt x="1479" y="509"/>
                <a:pt x="1479" y="824"/>
              </a:cubicBezTo>
              <a:cubicBezTo>
                <a:pt x="1479" y="847"/>
                <a:pt x="1461" y="868"/>
                <a:pt x="1435" y="868"/>
              </a:cubicBezTo>
              <a:cubicBezTo>
                <a:pt x="1412" y="868"/>
                <a:pt x="1394" y="847"/>
                <a:pt x="1394" y="824"/>
              </a:cubicBezTo>
              <a:cubicBezTo>
                <a:pt x="1394" y="824"/>
                <a:pt x="1394" y="824"/>
                <a:pt x="1394" y="300"/>
              </a:cubicBezTo>
              <a:cubicBezTo>
                <a:pt x="1381" y="324"/>
                <a:pt x="1368" y="373"/>
                <a:pt x="1368" y="455"/>
              </a:cubicBezTo>
              <a:cubicBezTo>
                <a:pt x="1368" y="476"/>
                <a:pt x="1368" y="496"/>
                <a:pt x="1371" y="520"/>
              </a:cubicBezTo>
              <a:cubicBezTo>
                <a:pt x="1371" y="535"/>
                <a:pt x="1361" y="548"/>
                <a:pt x="1345" y="551"/>
              </a:cubicBezTo>
              <a:cubicBezTo>
                <a:pt x="1345" y="551"/>
                <a:pt x="1345" y="551"/>
                <a:pt x="1343" y="551"/>
              </a:cubicBezTo>
              <a:cubicBezTo>
                <a:pt x="1327" y="551"/>
                <a:pt x="1317" y="538"/>
                <a:pt x="1314" y="522"/>
              </a:cubicBezTo>
              <a:cubicBezTo>
                <a:pt x="1314" y="499"/>
                <a:pt x="1314" y="476"/>
                <a:pt x="1314" y="455"/>
              </a:cubicBezTo>
              <a:cubicBezTo>
                <a:pt x="1314" y="378"/>
                <a:pt x="1322" y="324"/>
                <a:pt x="1337" y="287"/>
              </a:cubicBezTo>
              <a:cubicBezTo>
                <a:pt x="1350" y="251"/>
                <a:pt x="1371" y="231"/>
                <a:pt x="1391" y="223"/>
              </a:cubicBezTo>
              <a:cubicBezTo>
                <a:pt x="1402" y="215"/>
                <a:pt x="1415" y="215"/>
                <a:pt x="1420" y="215"/>
              </a:cubicBezTo>
              <a:cubicBezTo>
                <a:pt x="1422" y="215"/>
                <a:pt x="1422" y="215"/>
                <a:pt x="1425" y="215"/>
              </a:cubicBezTo>
              <a:cubicBezTo>
                <a:pt x="1425" y="215"/>
                <a:pt x="1425" y="215"/>
                <a:pt x="1551" y="215"/>
              </a:cubicBezTo>
              <a:cubicBezTo>
                <a:pt x="1551" y="215"/>
                <a:pt x="1554" y="215"/>
                <a:pt x="1556" y="215"/>
              </a:cubicBezTo>
              <a:cubicBezTo>
                <a:pt x="1562" y="215"/>
                <a:pt x="1572" y="215"/>
                <a:pt x="1585" y="223"/>
              </a:cubicBezTo>
              <a:cubicBezTo>
                <a:pt x="1598" y="228"/>
                <a:pt x="1611" y="241"/>
                <a:pt x="1623" y="256"/>
              </a:cubicBezTo>
              <a:cubicBezTo>
                <a:pt x="1647" y="293"/>
                <a:pt x="1662" y="352"/>
                <a:pt x="1662" y="455"/>
              </a:cubicBezTo>
              <a:cubicBezTo>
                <a:pt x="1662" y="476"/>
                <a:pt x="1662" y="499"/>
                <a:pt x="1660" y="522"/>
              </a:cubicBezTo>
              <a:close/>
              <a:moveTo>
                <a:pt x="2060" y="522"/>
              </a:moveTo>
              <a:cubicBezTo>
                <a:pt x="2060" y="538"/>
                <a:pt x="2047" y="551"/>
                <a:pt x="2034" y="551"/>
              </a:cubicBezTo>
              <a:cubicBezTo>
                <a:pt x="2034" y="551"/>
                <a:pt x="2034" y="551"/>
                <a:pt x="2031" y="551"/>
              </a:cubicBezTo>
              <a:cubicBezTo>
                <a:pt x="2016" y="548"/>
                <a:pt x="2003" y="535"/>
                <a:pt x="2005" y="520"/>
              </a:cubicBezTo>
              <a:cubicBezTo>
                <a:pt x="2005" y="496"/>
                <a:pt x="2005" y="476"/>
                <a:pt x="2005" y="455"/>
              </a:cubicBezTo>
              <a:cubicBezTo>
                <a:pt x="2005" y="385"/>
                <a:pt x="1998" y="342"/>
                <a:pt x="1987" y="313"/>
              </a:cubicBezTo>
              <a:cubicBezTo>
                <a:pt x="1987" y="308"/>
                <a:pt x="1985" y="303"/>
                <a:pt x="1982" y="300"/>
              </a:cubicBezTo>
              <a:cubicBezTo>
                <a:pt x="1982" y="300"/>
                <a:pt x="1982" y="300"/>
                <a:pt x="1982" y="824"/>
              </a:cubicBezTo>
              <a:cubicBezTo>
                <a:pt x="1982" y="847"/>
                <a:pt x="1964" y="868"/>
                <a:pt x="1938" y="868"/>
              </a:cubicBezTo>
              <a:cubicBezTo>
                <a:pt x="1915" y="868"/>
                <a:pt x="1895" y="847"/>
                <a:pt x="1895" y="824"/>
              </a:cubicBezTo>
              <a:cubicBezTo>
                <a:pt x="1895" y="824"/>
                <a:pt x="1895" y="824"/>
                <a:pt x="1895" y="509"/>
              </a:cubicBezTo>
              <a:cubicBezTo>
                <a:pt x="1895" y="509"/>
                <a:pt x="1895" y="509"/>
                <a:pt x="1879" y="509"/>
              </a:cubicBezTo>
              <a:cubicBezTo>
                <a:pt x="1879" y="509"/>
                <a:pt x="1879" y="509"/>
                <a:pt x="1879" y="824"/>
              </a:cubicBezTo>
              <a:cubicBezTo>
                <a:pt x="1879" y="847"/>
                <a:pt x="1861" y="868"/>
                <a:pt x="1835" y="868"/>
              </a:cubicBezTo>
              <a:cubicBezTo>
                <a:pt x="1812" y="868"/>
                <a:pt x="1794" y="847"/>
                <a:pt x="1794" y="824"/>
              </a:cubicBezTo>
              <a:cubicBezTo>
                <a:pt x="1794" y="824"/>
                <a:pt x="1794" y="824"/>
                <a:pt x="1794" y="300"/>
              </a:cubicBezTo>
              <a:cubicBezTo>
                <a:pt x="1781" y="324"/>
                <a:pt x="1768" y="373"/>
                <a:pt x="1768" y="455"/>
              </a:cubicBezTo>
              <a:cubicBezTo>
                <a:pt x="1768" y="476"/>
                <a:pt x="1768" y="496"/>
                <a:pt x="1771" y="520"/>
              </a:cubicBezTo>
              <a:cubicBezTo>
                <a:pt x="1771" y="535"/>
                <a:pt x="1761" y="548"/>
                <a:pt x="1745" y="551"/>
              </a:cubicBezTo>
              <a:cubicBezTo>
                <a:pt x="1745" y="551"/>
                <a:pt x="1745" y="551"/>
                <a:pt x="1743" y="551"/>
              </a:cubicBezTo>
              <a:cubicBezTo>
                <a:pt x="1727" y="551"/>
                <a:pt x="1717" y="538"/>
                <a:pt x="1714" y="522"/>
              </a:cubicBezTo>
              <a:cubicBezTo>
                <a:pt x="1714" y="499"/>
                <a:pt x="1714" y="476"/>
                <a:pt x="1714" y="455"/>
              </a:cubicBezTo>
              <a:cubicBezTo>
                <a:pt x="1714" y="378"/>
                <a:pt x="1722" y="324"/>
                <a:pt x="1737" y="287"/>
              </a:cubicBezTo>
              <a:cubicBezTo>
                <a:pt x="1750" y="251"/>
                <a:pt x="1771" y="231"/>
                <a:pt x="1791" y="223"/>
              </a:cubicBezTo>
              <a:cubicBezTo>
                <a:pt x="1802" y="215"/>
                <a:pt x="1815" y="215"/>
                <a:pt x="1820" y="215"/>
              </a:cubicBezTo>
              <a:cubicBezTo>
                <a:pt x="1822" y="215"/>
                <a:pt x="1822" y="215"/>
                <a:pt x="1825" y="215"/>
              </a:cubicBezTo>
              <a:cubicBezTo>
                <a:pt x="1825" y="215"/>
                <a:pt x="1825" y="215"/>
                <a:pt x="1951" y="215"/>
              </a:cubicBezTo>
              <a:cubicBezTo>
                <a:pt x="1951" y="215"/>
                <a:pt x="1954" y="215"/>
                <a:pt x="1956" y="215"/>
              </a:cubicBezTo>
              <a:cubicBezTo>
                <a:pt x="1962" y="215"/>
                <a:pt x="1972" y="215"/>
                <a:pt x="1985" y="223"/>
              </a:cubicBezTo>
              <a:cubicBezTo>
                <a:pt x="1998" y="228"/>
                <a:pt x="2011" y="241"/>
                <a:pt x="2023" y="256"/>
              </a:cubicBezTo>
              <a:cubicBezTo>
                <a:pt x="2047" y="293"/>
                <a:pt x="2062" y="352"/>
                <a:pt x="2062" y="455"/>
              </a:cubicBezTo>
              <a:cubicBezTo>
                <a:pt x="2062" y="476"/>
                <a:pt x="2062" y="499"/>
                <a:pt x="2060" y="522"/>
              </a:cubicBezTo>
              <a:close/>
              <a:moveTo>
                <a:pt x="2460" y="522"/>
              </a:moveTo>
              <a:cubicBezTo>
                <a:pt x="2460" y="538"/>
                <a:pt x="2447" y="551"/>
                <a:pt x="2434" y="551"/>
              </a:cubicBezTo>
              <a:cubicBezTo>
                <a:pt x="2434" y="551"/>
                <a:pt x="2434" y="551"/>
                <a:pt x="2431" y="551"/>
              </a:cubicBezTo>
              <a:cubicBezTo>
                <a:pt x="2416" y="548"/>
                <a:pt x="2403" y="535"/>
                <a:pt x="2405" y="520"/>
              </a:cubicBezTo>
              <a:cubicBezTo>
                <a:pt x="2405" y="496"/>
                <a:pt x="2405" y="476"/>
                <a:pt x="2405" y="455"/>
              </a:cubicBezTo>
              <a:cubicBezTo>
                <a:pt x="2405" y="385"/>
                <a:pt x="2398" y="342"/>
                <a:pt x="2387" y="313"/>
              </a:cubicBezTo>
              <a:cubicBezTo>
                <a:pt x="2387" y="308"/>
                <a:pt x="2385" y="303"/>
                <a:pt x="2382" y="300"/>
              </a:cubicBezTo>
              <a:cubicBezTo>
                <a:pt x="2382" y="300"/>
                <a:pt x="2382" y="300"/>
                <a:pt x="2382" y="824"/>
              </a:cubicBezTo>
              <a:cubicBezTo>
                <a:pt x="2382" y="847"/>
                <a:pt x="2364" y="868"/>
                <a:pt x="2338" y="868"/>
              </a:cubicBezTo>
              <a:cubicBezTo>
                <a:pt x="2315" y="868"/>
                <a:pt x="2295" y="847"/>
                <a:pt x="2295" y="824"/>
              </a:cubicBezTo>
              <a:cubicBezTo>
                <a:pt x="2295" y="824"/>
                <a:pt x="2295" y="824"/>
                <a:pt x="2295" y="509"/>
              </a:cubicBezTo>
              <a:cubicBezTo>
                <a:pt x="2295" y="509"/>
                <a:pt x="2295" y="509"/>
                <a:pt x="2279" y="509"/>
              </a:cubicBezTo>
              <a:cubicBezTo>
                <a:pt x="2279" y="509"/>
                <a:pt x="2279" y="509"/>
                <a:pt x="2279" y="824"/>
              </a:cubicBezTo>
              <a:cubicBezTo>
                <a:pt x="2279" y="847"/>
                <a:pt x="2261" y="868"/>
                <a:pt x="2235" y="868"/>
              </a:cubicBezTo>
              <a:cubicBezTo>
                <a:pt x="2212" y="868"/>
                <a:pt x="2194" y="847"/>
                <a:pt x="2194" y="824"/>
              </a:cubicBezTo>
              <a:cubicBezTo>
                <a:pt x="2194" y="824"/>
                <a:pt x="2194" y="824"/>
                <a:pt x="2194" y="300"/>
              </a:cubicBezTo>
              <a:cubicBezTo>
                <a:pt x="2181" y="324"/>
                <a:pt x="2168" y="373"/>
                <a:pt x="2168" y="455"/>
              </a:cubicBezTo>
              <a:cubicBezTo>
                <a:pt x="2168" y="476"/>
                <a:pt x="2168" y="496"/>
                <a:pt x="2171" y="520"/>
              </a:cubicBezTo>
              <a:cubicBezTo>
                <a:pt x="2171" y="535"/>
                <a:pt x="2161" y="548"/>
                <a:pt x="2145" y="551"/>
              </a:cubicBezTo>
              <a:cubicBezTo>
                <a:pt x="2145" y="551"/>
                <a:pt x="2145" y="551"/>
                <a:pt x="2143" y="551"/>
              </a:cubicBezTo>
              <a:cubicBezTo>
                <a:pt x="2127" y="551"/>
                <a:pt x="2117" y="538"/>
                <a:pt x="2114" y="522"/>
              </a:cubicBezTo>
              <a:cubicBezTo>
                <a:pt x="2114" y="499"/>
                <a:pt x="2114" y="476"/>
                <a:pt x="2114" y="455"/>
              </a:cubicBezTo>
              <a:cubicBezTo>
                <a:pt x="2114" y="378"/>
                <a:pt x="2122" y="324"/>
                <a:pt x="2137" y="287"/>
              </a:cubicBezTo>
              <a:cubicBezTo>
                <a:pt x="2150" y="251"/>
                <a:pt x="2171" y="231"/>
                <a:pt x="2191" y="223"/>
              </a:cubicBezTo>
              <a:cubicBezTo>
                <a:pt x="2202" y="215"/>
                <a:pt x="2215" y="215"/>
                <a:pt x="2220" y="215"/>
              </a:cubicBezTo>
              <a:cubicBezTo>
                <a:pt x="2222" y="215"/>
                <a:pt x="2222" y="215"/>
                <a:pt x="2225" y="215"/>
              </a:cubicBezTo>
              <a:cubicBezTo>
                <a:pt x="2225" y="215"/>
                <a:pt x="2225" y="215"/>
                <a:pt x="2351" y="215"/>
              </a:cubicBezTo>
              <a:cubicBezTo>
                <a:pt x="2351" y="215"/>
                <a:pt x="2354" y="215"/>
                <a:pt x="2356" y="215"/>
              </a:cubicBezTo>
              <a:cubicBezTo>
                <a:pt x="2362" y="215"/>
                <a:pt x="2372" y="215"/>
                <a:pt x="2385" y="223"/>
              </a:cubicBezTo>
              <a:cubicBezTo>
                <a:pt x="2398" y="228"/>
                <a:pt x="2411" y="241"/>
                <a:pt x="2423" y="256"/>
              </a:cubicBezTo>
              <a:cubicBezTo>
                <a:pt x="2447" y="293"/>
                <a:pt x="2462" y="352"/>
                <a:pt x="2462" y="455"/>
              </a:cubicBezTo>
              <a:cubicBezTo>
                <a:pt x="2462" y="476"/>
                <a:pt x="2462" y="499"/>
                <a:pt x="2460" y="522"/>
              </a:cubicBezTo>
              <a:close/>
              <a:moveTo>
                <a:pt x="2860" y="522"/>
              </a:moveTo>
              <a:cubicBezTo>
                <a:pt x="2860" y="538"/>
                <a:pt x="2847" y="551"/>
                <a:pt x="2834" y="551"/>
              </a:cubicBezTo>
              <a:cubicBezTo>
                <a:pt x="2834" y="551"/>
                <a:pt x="2834" y="551"/>
                <a:pt x="2831" y="551"/>
              </a:cubicBezTo>
              <a:cubicBezTo>
                <a:pt x="2816" y="548"/>
                <a:pt x="2803" y="535"/>
                <a:pt x="2805" y="520"/>
              </a:cubicBezTo>
              <a:cubicBezTo>
                <a:pt x="2805" y="496"/>
                <a:pt x="2805" y="476"/>
                <a:pt x="2805" y="455"/>
              </a:cubicBezTo>
              <a:cubicBezTo>
                <a:pt x="2805" y="385"/>
                <a:pt x="2798" y="342"/>
                <a:pt x="2787" y="313"/>
              </a:cubicBezTo>
              <a:cubicBezTo>
                <a:pt x="2787" y="308"/>
                <a:pt x="2785" y="303"/>
                <a:pt x="2782" y="300"/>
              </a:cubicBezTo>
              <a:cubicBezTo>
                <a:pt x="2782" y="300"/>
                <a:pt x="2782" y="300"/>
                <a:pt x="2782" y="824"/>
              </a:cubicBezTo>
              <a:cubicBezTo>
                <a:pt x="2782" y="847"/>
                <a:pt x="2764" y="868"/>
                <a:pt x="2738" y="868"/>
              </a:cubicBezTo>
              <a:cubicBezTo>
                <a:pt x="2715" y="868"/>
                <a:pt x="2695" y="847"/>
                <a:pt x="2695" y="824"/>
              </a:cubicBezTo>
              <a:cubicBezTo>
                <a:pt x="2695" y="824"/>
                <a:pt x="2695" y="824"/>
                <a:pt x="2695" y="509"/>
              </a:cubicBezTo>
              <a:cubicBezTo>
                <a:pt x="2695" y="509"/>
                <a:pt x="2695" y="509"/>
                <a:pt x="2679" y="509"/>
              </a:cubicBezTo>
              <a:cubicBezTo>
                <a:pt x="2679" y="509"/>
                <a:pt x="2679" y="509"/>
                <a:pt x="2679" y="824"/>
              </a:cubicBezTo>
              <a:cubicBezTo>
                <a:pt x="2679" y="847"/>
                <a:pt x="2661" y="868"/>
                <a:pt x="2635" y="868"/>
              </a:cubicBezTo>
              <a:cubicBezTo>
                <a:pt x="2612" y="868"/>
                <a:pt x="2594" y="847"/>
                <a:pt x="2594" y="824"/>
              </a:cubicBezTo>
              <a:cubicBezTo>
                <a:pt x="2594" y="824"/>
                <a:pt x="2594" y="824"/>
                <a:pt x="2594" y="300"/>
              </a:cubicBezTo>
              <a:cubicBezTo>
                <a:pt x="2581" y="324"/>
                <a:pt x="2568" y="373"/>
                <a:pt x="2568" y="455"/>
              </a:cubicBezTo>
              <a:cubicBezTo>
                <a:pt x="2568" y="476"/>
                <a:pt x="2568" y="496"/>
                <a:pt x="2571" y="520"/>
              </a:cubicBezTo>
              <a:cubicBezTo>
                <a:pt x="2571" y="535"/>
                <a:pt x="2561" y="548"/>
                <a:pt x="2545" y="551"/>
              </a:cubicBezTo>
              <a:cubicBezTo>
                <a:pt x="2545" y="551"/>
                <a:pt x="2545" y="551"/>
                <a:pt x="2543" y="551"/>
              </a:cubicBezTo>
              <a:cubicBezTo>
                <a:pt x="2527" y="551"/>
                <a:pt x="2517" y="538"/>
                <a:pt x="2514" y="522"/>
              </a:cubicBezTo>
              <a:cubicBezTo>
                <a:pt x="2514" y="499"/>
                <a:pt x="2514" y="476"/>
                <a:pt x="2514" y="455"/>
              </a:cubicBezTo>
              <a:cubicBezTo>
                <a:pt x="2514" y="378"/>
                <a:pt x="2522" y="324"/>
                <a:pt x="2537" y="287"/>
              </a:cubicBezTo>
              <a:cubicBezTo>
                <a:pt x="2550" y="251"/>
                <a:pt x="2571" y="231"/>
                <a:pt x="2591" y="223"/>
              </a:cubicBezTo>
              <a:cubicBezTo>
                <a:pt x="2602" y="215"/>
                <a:pt x="2615" y="215"/>
                <a:pt x="2620" y="215"/>
              </a:cubicBezTo>
              <a:cubicBezTo>
                <a:pt x="2622" y="215"/>
                <a:pt x="2622" y="215"/>
                <a:pt x="2625" y="215"/>
              </a:cubicBezTo>
              <a:cubicBezTo>
                <a:pt x="2625" y="215"/>
                <a:pt x="2625" y="215"/>
                <a:pt x="2751" y="215"/>
              </a:cubicBezTo>
              <a:cubicBezTo>
                <a:pt x="2751" y="215"/>
                <a:pt x="2754" y="215"/>
                <a:pt x="2756" y="215"/>
              </a:cubicBezTo>
              <a:cubicBezTo>
                <a:pt x="2762" y="215"/>
                <a:pt x="2772" y="215"/>
                <a:pt x="2785" y="223"/>
              </a:cubicBezTo>
              <a:cubicBezTo>
                <a:pt x="2798" y="228"/>
                <a:pt x="2811" y="241"/>
                <a:pt x="2823" y="256"/>
              </a:cubicBezTo>
              <a:cubicBezTo>
                <a:pt x="2847" y="293"/>
                <a:pt x="2862" y="352"/>
                <a:pt x="2862" y="455"/>
              </a:cubicBezTo>
              <a:cubicBezTo>
                <a:pt x="2862" y="476"/>
                <a:pt x="2862" y="499"/>
                <a:pt x="2860" y="522"/>
              </a:cubicBezTo>
              <a:close/>
              <a:moveTo>
                <a:pt x="3260" y="522"/>
              </a:moveTo>
              <a:cubicBezTo>
                <a:pt x="3260" y="538"/>
                <a:pt x="3247" y="551"/>
                <a:pt x="3234" y="551"/>
              </a:cubicBezTo>
              <a:cubicBezTo>
                <a:pt x="3234" y="551"/>
                <a:pt x="3234" y="551"/>
                <a:pt x="3231" y="551"/>
              </a:cubicBezTo>
              <a:cubicBezTo>
                <a:pt x="3216" y="548"/>
                <a:pt x="3203" y="535"/>
                <a:pt x="3205" y="520"/>
              </a:cubicBezTo>
              <a:cubicBezTo>
                <a:pt x="3205" y="496"/>
                <a:pt x="3205" y="476"/>
                <a:pt x="3205" y="455"/>
              </a:cubicBezTo>
              <a:cubicBezTo>
                <a:pt x="3205" y="385"/>
                <a:pt x="3198" y="342"/>
                <a:pt x="3187" y="313"/>
              </a:cubicBezTo>
              <a:cubicBezTo>
                <a:pt x="3187" y="308"/>
                <a:pt x="3185" y="303"/>
                <a:pt x="3182" y="300"/>
              </a:cubicBezTo>
              <a:cubicBezTo>
                <a:pt x="3182" y="300"/>
                <a:pt x="3182" y="300"/>
                <a:pt x="3182" y="824"/>
              </a:cubicBezTo>
              <a:cubicBezTo>
                <a:pt x="3182" y="847"/>
                <a:pt x="3164" y="868"/>
                <a:pt x="3138" y="868"/>
              </a:cubicBezTo>
              <a:cubicBezTo>
                <a:pt x="3115" y="868"/>
                <a:pt x="3095" y="847"/>
                <a:pt x="3095" y="824"/>
              </a:cubicBezTo>
              <a:cubicBezTo>
                <a:pt x="3095" y="824"/>
                <a:pt x="3095" y="824"/>
                <a:pt x="3095" y="509"/>
              </a:cubicBezTo>
              <a:cubicBezTo>
                <a:pt x="3095" y="509"/>
                <a:pt x="3095" y="509"/>
                <a:pt x="3079" y="509"/>
              </a:cubicBezTo>
              <a:cubicBezTo>
                <a:pt x="3079" y="509"/>
                <a:pt x="3079" y="509"/>
                <a:pt x="3079" y="824"/>
              </a:cubicBezTo>
              <a:cubicBezTo>
                <a:pt x="3079" y="847"/>
                <a:pt x="3061" y="868"/>
                <a:pt x="3035" y="868"/>
              </a:cubicBezTo>
              <a:cubicBezTo>
                <a:pt x="3012" y="868"/>
                <a:pt x="2994" y="847"/>
                <a:pt x="2994" y="824"/>
              </a:cubicBezTo>
              <a:cubicBezTo>
                <a:pt x="2994" y="824"/>
                <a:pt x="2994" y="824"/>
                <a:pt x="2994" y="300"/>
              </a:cubicBezTo>
              <a:cubicBezTo>
                <a:pt x="2981" y="324"/>
                <a:pt x="2968" y="373"/>
                <a:pt x="2968" y="455"/>
              </a:cubicBezTo>
              <a:cubicBezTo>
                <a:pt x="2968" y="476"/>
                <a:pt x="2968" y="496"/>
                <a:pt x="2971" y="520"/>
              </a:cubicBezTo>
              <a:cubicBezTo>
                <a:pt x="2971" y="535"/>
                <a:pt x="2961" y="548"/>
                <a:pt x="2945" y="551"/>
              </a:cubicBezTo>
              <a:cubicBezTo>
                <a:pt x="2945" y="551"/>
                <a:pt x="2945" y="551"/>
                <a:pt x="2943" y="551"/>
              </a:cubicBezTo>
              <a:cubicBezTo>
                <a:pt x="2927" y="551"/>
                <a:pt x="2917" y="538"/>
                <a:pt x="2914" y="522"/>
              </a:cubicBezTo>
              <a:cubicBezTo>
                <a:pt x="2914" y="499"/>
                <a:pt x="2914" y="476"/>
                <a:pt x="2914" y="455"/>
              </a:cubicBezTo>
              <a:cubicBezTo>
                <a:pt x="2914" y="378"/>
                <a:pt x="2922" y="324"/>
                <a:pt x="2937" y="287"/>
              </a:cubicBezTo>
              <a:cubicBezTo>
                <a:pt x="2950" y="251"/>
                <a:pt x="2971" y="231"/>
                <a:pt x="2991" y="223"/>
              </a:cubicBezTo>
              <a:cubicBezTo>
                <a:pt x="3002" y="215"/>
                <a:pt x="3015" y="215"/>
                <a:pt x="3020" y="215"/>
              </a:cubicBezTo>
              <a:cubicBezTo>
                <a:pt x="3022" y="215"/>
                <a:pt x="3022" y="215"/>
                <a:pt x="3025" y="215"/>
              </a:cubicBezTo>
              <a:cubicBezTo>
                <a:pt x="3025" y="215"/>
                <a:pt x="3025" y="215"/>
                <a:pt x="3151" y="215"/>
              </a:cubicBezTo>
              <a:cubicBezTo>
                <a:pt x="3151" y="215"/>
                <a:pt x="3154" y="215"/>
                <a:pt x="3156" y="215"/>
              </a:cubicBezTo>
              <a:cubicBezTo>
                <a:pt x="3162" y="215"/>
                <a:pt x="3172" y="215"/>
                <a:pt x="3185" y="223"/>
              </a:cubicBezTo>
              <a:cubicBezTo>
                <a:pt x="3198" y="228"/>
                <a:pt x="3211" y="241"/>
                <a:pt x="3223" y="256"/>
              </a:cubicBezTo>
              <a:cubicBezTo>
                <a:pt x="3247" y="293"/>
                <a:pt x="3262" y="352"/>
                <a:pt x="3262" y="455"/>
              </a:cubicBezTo>
              <a:cubicBezTo>
                <a:pt x="3262" y="476"/>
                <a:pt x="3262" y="499"/>
                <a:pt x="3260" y="522"/>
              </a:cubicBezTo>
              <a:close/>
              <a:moveTo>
                <a:pt x="3660" y="522"/>
              </a:moveTo>
              <a:cubicBezTo>
                <a:pt x="3660" y="538"/>
                <a:pt x="3647" y="551"/>
                <a:pt x="3634" y="551"/>
              </a:cubicBezTo>
              <a:cubicBezTo>
                <a:pt x="3634" y="551"/>
                <a:pt x="3634" y="551"/>
                <a:pt x="3631" y="551"/>
              </a:cubicBezTo>
              <a:cubicBezTo>
                <a:pt x="3616" y="548"/>
                <a:pt x="3603" y="535"/>
                <a:pt x="3605" y="520"/>
              </a:cubicBezTo>
              <a:cubicBezTo>
                <a:pt x="3605" y="496"/>
                <a:pt x="3605" y="476"/>
                <a:pt x="3605" y="455"/>
              </a:cubicBezTo>
              <a:cubicBezTo>
                <a:pt x="3605" y="385"/>
                <a:pt x="3598" y="342"/>
                <a:pt x="3587" y="313"/>
              </a:cubicBezTo>
              <a:cubicBezTo>
                <a:pt x="3587" y="308"/>
                <a:pt x="3585" y="303"/>
                <a:pt x="3582" y="300"/>
              </a:cubicBezTo>
              <a:cubicBezTo>
                <a:pt x="3582" y="300"/>
                <a:pt x="3582" y="300"/>
                <a:pt x="3582" y="824"/>
              </a:cubicBezTo>
              <a:cubicBezTo>
                <a:pt x="3582" y="847"/>
                <a:pt x="3564" y="868"/>
                <a:pt x="3538" y="868"/>
              </a:cubicBezTo>
              <a:cubicBezTo>
                <a:pt x="3515" y="868"/>
                <a:pt x="3495" y="847"/>
                <a:pt x="3495" y="824"/>
              </a:cubicBezTo>
              <a:cubicBezTo>
                <a:pt x="3495" y="824"/>
                <a:pt x="3495" y="824"/>
                <a:pt x="3495" y="509"/>
              </a:cubicBezTo>
              <a:cubicBezTo>
                <a:pt x="3495" y="509"/>
                <a:pt x="3495" y="509"/>
                <a:pt x="3479" y="509"/>
              </a:cubicBezTo>
              <a:cubicBezTo>
                <a:pt x="3479" y="509"/>
                <a:pt x="3479" y="509"/>
                <a:pt x="3479" y="824"/>
              </a:cubicBezTo>
              <a:cubicBezTo>
                <a:pt x="3479" y="847"/>
                <a:pt x="3461" y="868"/>
                <a:pt x="3435" y="868"/>
              </a:cubicBezTo>
              <a:cubicBezTo>
                <a:pt x="3412" y="868"/>
                <a:pt x="3394" y="847"/>
                <a:pt x="3394" y="824"/>
              </a:cubicBezTo>
              <a:cubicBezTo>
                <a:pt x="3394" y="824"/>
                <a:pt x="3394" y="824"/>
                <a:pt x="3394" y="300"/>
              </a:cubicBezTo>
              <a:cubicBezTo>
                <a:pt x="3381" y="324"/>
                <a:pt x="3368" y="373"/>
                <a:pt x="3368" y="455"/>
              </a:cubicBezTo>
              <a:cubicBezTo>
                <a:pt x="3368" y="476"/>
                <a:pt x="3368" y="496"/>
                <a:pt x="3371" y="520"/>
              </a:cubicBezTo>
              <a:cubicBezTo>
                <a:pt x="3371" y="535"/>
                <a:pt x="3361" y="548"/>
                <a:pt x="3345" y="551"/>
              </a:cubicBezTo>
              <a:cubicBezTo>
                <a:pt x="3345" y="551"/>
                <a:pt x="3345" y="551"/>
                <a:pt x="3343" y="551"/>
              </a:cubicBezTo>
              <a:cubicBezTo>
                <a:pt x="3327" y="551"/>
                <a:pt x="3317" y="538"/>
                <a:pt x="3314" y="522"/>
              </a:cubicBezTo>
              <a:cubicBezTo>
                <a:pt x="3314" y="499"/>
                <a:pt x="3314" y="476"/>
                <a:pt x="3314" y="455"/>
              </a:cubicBezTo>
              <a:cubicBezTo>
                <a:pt x="3314" y="378"/>
                <a:pt x="3322" y="324"/>
                <a:pt x="3337" y="287"/>
              </a:cubicBezTo>
              <a:cubicBezTo>
                <a:pt x="3350" y="251"/>
                <a:pt x="3371" y="231"/>
                <a:pt x="3391" y="223"/>
              </a:cubicBezTo>
              <a:cubicBezTo>
                <a:pt x="3402" y="215"/>
                <a:pt x="3415" y="215"/>
                <a:pt x="3420" y="215"/>
              </a:cubicBezTo>
              <a:cubicBezTo>
                <a:pt x="3422" y="215"/>
                <a:pt x="3422" y="215"/>
                <a:pt x="3425" y="215"/>
              </a:cubicBezTo>
              <a:cubicBezTo>
                <a:pt x="3425" y="215"/>
                <a:pt x="3425" y="215"/>
                <a:pt x="3551" y="215"/>
              </a:cubicBezTo>
              <a:cubicBezTo>
                <a:pt x="3551" y="215"/>
                <a:pt x="3554" y="215"/>
                <a:pt x="3556" y="215"/>
              </a:cubicBezTo>
              <a:cubicBezTo>
                <a:pt x="3562" y="215"/>
                <a:pt x="3572" y="215"/>
                <a:pt x="3585" y="223"/>
              </a:cubicBezTo>
              <a:cubicBezTo>
                <a:pt x="3598" y="228"/>
                <a:pt x="3611" y="241"/>
                <a:pt x="3623" y="256"/>
              </a:cubicBezTo>
              <a:cubicBezTo>
                <a:pt x="3647" y="293"/>
                <a:pt x="3662" y="352"/>
                <a:pt x="3662" y="455"/>
              </a:cubicBezTo>
              <a:cubicBezTo>
                <a:pt x="3662" y="476"/>
                <a:pt x="3662" y="499"/>
                <a:pt x="3660" y="522"/>
              </a:cubicBezTo>
              <a:close/>
              <a:moveTo>
                <a:pt x="4060" y="522"/>
              </a:moveTo>
              <a:cubicBezTo>
                <a:pt x="4060" y="538"/>
                <a:pt x="4047" y="551"/>
                <a:pt x="4034" y="551"/>
              </a:cubicBezTo>
              <a:cubicBezTo>
                <a:pt x="4034" y="551"/>
                <a:pt x="4034" y="551"/>
                <a:pt x="4031" y="551"/>
              </a:cubicBezTo>
              <a:cubicBezTo>
                <a:pt x="4016" y="548"/>
                <a:pt x="4003" y="535"/>
                <a:pt x="4005" y="520"/>
              </a:cubicBezTo>
              <a:cubicBezTo>
                <a:pt x="4005" y="496"/>
                <a:pt x="4005" y="476"/>
                <a:pt x="4005" y="455"/>
              </a:cubicBezTo>
              <a:cubicBezTo>
                <a:pt x="4005" y="385"/>
                <a:pt x="3998" y="342"/>
                <a:pt x="3987" y="313"/>
              </a:cubicBezTo>
              <a:cubicBezTo>
                <a:pt x="3987" y="308"/>
                <a:pt x="3985" y="303"/>
                <a:pt x="3982" y="300"/>
              </a:cubicBezTo>
              <a:cubicBezTo>
                <a:pt x="3982" y="300"/>
                <a:pt x="3982" y="300"/>
                <a:pt x="3982" y="824"/>
              </a:cubicBezTo>
              <a:cubicBezTo>
                <a:pt x="3982" y="847"/>
                <a:pt x="3964" y="868"/>
                <a:pt x="3938" y="868"/>
              </a:cubicBezTo>
              <a:cubicBezTo>
                <a:pt x="3915" y="868"/>
                <a:pt x="3895" y="847"/>
                <a:pt x="3895" y="824"/>
              </a:cubicBezTo>
              <a:cubicBezTo>
                <a:pt x="3895" y="824"/>
                <a:pt x="3895" y="824"/>
                <a:pt x="3895" y="509"/>
              </a:cubicBezTo>
              <a:cubicBezTo>
                <a:pt x="3895" y="509"/>
                <a:pt x="3895" y="509"/>
                <a:pt x="3879" y="509"/>
              </a:cubicBezTo>
              <a:cubicBezTo>
                <a:pt x="3879" y="509"/>
                <a:pt x="3879" y="509"/>
                <a:pt x="3879" y="824"/>
              </a:cubicBezTo>
              <a:cubicBezTo>
                <a:pt x="3879" y="847"/>
                <a:pt x="3861" y="868"/>
                <a:pt x="3835" y="868"/>
              </a:cubicBezTo>
              <a:cubicBezTo>
                <a:pt x="3812" y="868"/>
                <a:pt x="3794" y="847"/>
                <a:pt x="3794" y="824"/>
              </a:cubicBezTo>
              <a:cubicBezTo>
                <a:pt x="3794" y="824"/>
                <a:pt x="3794" y="824"/>
                <a:pt x="3794" y="300"/>
              </a:cubicBezTo>
              <a:cubicBezTo>
                <a:pt x="3781" y="324"/>
                <a:pt x="3768" y="373"/>
                <a:pt x="3768" y="455"/>
              </a:cubicBezTo>
              <a:cubicBezTo>
                <a:pt x="3768" y="476"/>
                <a:pt x="3768" y="496"/>
                <a:pt x="3771" y="520"/>
              </a:cubicBezTo>
              <a:cubicBezTo>
                <a:pt x="3771" y="535"/>
                <a:pt x="3761" y="548"/>
                <a:pt x="3745" y="551"/>
              </a:cubicBezTo>
              <a:cubicBezTo>
                <a:pt x="3745" y="551"/>
                <a:pt x="3745" y="551"/>
                <a:pt x="3743" y="551"/>
              </a:cubicBezTo>
              <a:cubicBezTo>
                <a:pt x="3727" y="551"/>
                <a:pt x="3717" y="538"/>
                <a:pt x="3714" y="522"/>
              </a:cubicBezTo>
              <a:cubicBezTo>
                <a:pt x="3714" y="499"/>
                <a:pt x="3714" y="476"/>
                <a:pt x="3714" y="455"/>
              </a:cubicBezTo>
              <a:cubicBezTo>
                <a:pt x="3714" y="378"/>
                <a:pt x="3722" y="324"/>
                <a:pt x="3737" y="287"/>
              </a:cubicBezTo>
              <a:cubicBezTo>
                <a:pt x="3750" y="251"/>
                <a:pt x="3771" y="231"/>
                <a:pt x="3791" y="223"/>
              </a:cubicBezTo>
              <a:cubicBezTo>
                <a:pt x="3802" y="215"/>
                <a:pt x="3815" y="215"/>
                <a:pt x="3820" y="215"/>
              </a:cubicBezTo>
              <a:cubicBezTo>
                <a:pt x="3822" y="215"/>
                <a:pt x="3822" y="215"/>
                <a:pt x="3825" y="215"/>
              </a:cubicBezTo>
              <a:cubicBezTo>
                <a:pt x="3825" y="215"/>
                <a:pt x="3825" y="215"/>
                <a:pt x="3951" y="215"/>
              </a:cubicBezTo>
              <a:cubicBezTo>
                <a:pt x="3951" y="215"/>
                <a:pt x="3954" y="215"/>
                <a:pt x="3956" y="215"/>
              </a:cubicBezTo>
              <a:cubicBezTo>
                <a:pt x="3962" y="215"/>
                <a:pt x="3972" y="215"/>
                <a:pt x="3985" y="223"/>
              </a:cubicBezTo>
              <a:cubicBezTo>
                <a:pt x="3998" y="228"/>
                <a:pt x="4011" y="241"/>
                <a:pt x="4023" y="256"/>
              </a:cubicBezTo>
              <a:cubicBezTo>
                <a:pt x="4047" y="293"/>
                <a:pt x="4062" y="352"/>
                <a:pt x="4062" y="455"/>
              </a:cubicBezTo>
              <a:cubicBezTo>
                <a:pt x="4062" y="476"/>
                <a:pt x="4062" y="499"/>
                <a:pt x="4060" y="522"/>
              </a:cubicBezTo>
              <a:close/>
            </a:path>
          </a:pathLst>
        </a:cu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65F01-565C-F84C-954B-12DCBD5F17A2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B42E-6695-4941-9073-2122C0795E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69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40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5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3B42E-6695-4941-9073-2122C0795E0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5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64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34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29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29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293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6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3"/>
            <a:ext cx="8351520" cy="673735"/>
          </a:xfrm>
          <a:prstGeom prst="rect">
            <a:avLst/>
          </a:prstGeom>
        </p:spPr>
        <p:txBody>
          <a:bodyPr bIns="0" anchor="b" anchorCtr="0"/>
          <a:lstStyle>
            <a:lvl1pPr>
              <a:defRPr sz="36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 marL="420688" indent="-17621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 marL="596900" indent="-1698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 marL="742950" indent="-1524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 marL="901700" indent="-1460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6A95743-E1CA-4873-B930-D9D6234C64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1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08101"/>
            <a:ext cx="7886700" cy="31115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2"/>
            <a:ext cx="8351520" cy="673735"/>
          </a:xfrm>
          <a:prstGeom prst="rect">
            <a:avLst/>
          </a:prstGeom>
        </p:spPr>
        <p:txBody>
          <a:bodyPr bIns="0" anchor="b" anchorCtr="0"/>
          <a:lstStyle>
            <a:lvl1pPr>
              <a:defRPr sz="36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624" y="1981200"/>
            <a:ext cx="4123944" cy="43403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23944" cy="434035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344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rgbClr val="002344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800">
                <a:solidFill>
                  <a:srgbClr val="002344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rgbClr val="002344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45E24A4-7B6C-42CC-9BDC-4E03A141C0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6423786"/>
            <a:ext cx="8351520" cy="273876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References and footnotes.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68425"/>
            <a:ext cx="7886700" cy="4473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2547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2547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2547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0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309687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1309687"/>
            <a:ext cx="4629150" cy="45513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344"/>
                </a:solidFill>
              </a:defRPr>
            </a:lvl1pPr>
            <a:lvl2pPr>
              <a:defRPr sz="2800">
                <a:solidFill>
                  <a:srgbClr val="002344"/>
                </a:solidFill>
              </a:defRPr>
            </a:lvl2pPr>
            <a:lvl3pPr>
              <a:defRPr sz="2400">
                <a:solidFill>
                  <a:srgbClr val="002344"/>
                </a:solidFill>
              </a:defRPr>
            </a:lvl3pPr>
            <a:lvl4pPr>
              <a:defRPr sz="2000">
                <a:solidFill>
                  <a:srgbClr val="002344"/>
                </a:solidFill>
              </a:defRPr>
            </a:lvl4pPr>
            <a:lvl5pPr>
              <a:defRPr sz="2000">
                <a:solidFill>
                  <a:srgbClr val="0023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909887"/>
            <a:ext cx="2949575" cy="295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3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2674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2674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267450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fld id="{278AD63C-6481-CD4F-B3B2-24D2F14B64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1371600"/>
            <a:ext cx="2949575" cy="6858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34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1371600"/>
            <a:ext cx="4629150" cy="4489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00234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209800"/>
            <a:ext cx="2949575" cy="3659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3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2801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fld id="{AB2F1679-81F5-1F43-8114-4C2E00C76238}" type="datetimeFigureOut">
              <a:rPr lang="en-US" smtClean="0"/>
              <a:pPr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2801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2801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344"/>
                </a:solidFill>
                <a:latin typeface="+mj-lt"/>
              </a:defRPr>
            </a:lvl1pPr>
          </a:lstStyle>
          <a:p>
            <a:pPr algn="r"/>
            <a:fld id="{278AD63C-6481-CD4F-B3B2-24D2F14B6441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localhost/Users/alancrutchley/Desktop/PPT%20Links/ppt-bubbles-white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AC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r:link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16" y="0"/>
            <a:ext cx="5129783" cy="528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6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6825488"/>
            <a:ext cx="9144000" cy="0"/>
          </a:xfrm>
          <a:prstGeom prst="line">
            <a:avLst/>
          </a:prstGeom>
          <a:ln w="127000">
            <a:solidFill>
              <a:srgbClr val="002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957261"/>
            <a:ext cx="9144000" cy="0"/>
          </a:xfrm>
          <a:prstGeom prst="line">
            <a:avLst/>
          </a:prstGeom>
          <a:ln w="22225">
            <a:solidFill>
              <a:srgbClr val="9DA1A6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176211"/>
            <a:ext cx="2866037" cy="62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5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CBA3-1F41-4311-AF38-4A36DD95D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1122363"/>
            <a:ext cx="7543800" cy="2387600"/>
          </a:xfrm>
        </p:spPr>
        <p:txBody>
          <a:bodyPr/>
          <a:lstStyle/>
          <a:p>
            <a:r>
              <a:rPr lang="en-NZ" sz="2800" b="1" dirty="0"/>
              <a:t>The impact of flash glucose monitoring on glycaemic control as measured by HbA1c: a meta-analysis of clinical trials and real-world observational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1400" dirty="0"/>
              <a:t>Evans M, et al. </a:t>
            </a:r>
            <a:r>
              <a:rPr lang="en-NZ" sz="1400" i="1" dirty="0"/>
              <a:t>Diabetes Ther. </a:t>
            </a:r>
            <a:r>
              <a:rPr lang="en-NZ" sz="1400" dirty="0"/>
              <a:t>2020;11:83–95</a:t>
            </a:r>
          </a:p>
        </p:txBody>
      </p:sp>
    </p:spTree>
    <p:extLst>
      <p:ext uri="{BB962C8B-B14F-4D97-AF65-F5344CB8AC3E}">
        <p14:creationId xmlns:p14="http://schemas.microsoft.com/office/powerpoint/2010/main" val="1604570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3455-4AF2-4DE6-8039-B4E50D9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678BF-02EC-4DB5-9A38-01D6CBD4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Results based partly on data from observational studies with no control group</a:t>
            </a:r>
          </a:p>
          <a:p>
            <a:r>
              <a:rPr lang="en-NZ" dirty="0"/>
              <a:t>Eligibility criteria not standardised or explicitly stated, introducing the potential for recruitment bias</a:t>
            </a:r>
          </a:p>
          <a:p>
            <a:r>
              <a:rPr lang="en-NZ" dirty="0"/>
              <a:t>Potential for publication bias (i.e. the possibility that studies with negative or neutral findings have not been published)</a:t>
            </a:r>
          </a:p>
          <a:p>
            <a:r>
              <a:rPr lang="en-NZ" dirty="0"/>
              <a:t>Not all studies report how missing data were handled</a:t>
            </a:r>
          </a:p>
          <a:p>
            <a:endParaRPr lang="en-NZ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23155761-A374-6940-8806-FB56B00230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624" y="6423786"/>
            <a:ext cx="8351520" cy="273876"/>
          </a:xfrm>
        </p:spPr>
        <p:txBody>
          <a:bodyPr/>
          <a:lstStyle/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</p:spTree>
    <p:extLst>
      <p:ext uri="{BB962C8B-B14F-4D97-AF65-F5344CB8AC3E}">
        <p14:creationId xmlns:p14="http://schemas.microsoft.com/office/powerpoint/2010/main" val="312556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03455-4AF2-4DE6-8039-B4E50D90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678BF-02EC-4DB5-9A38-01D6CBD4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Starting flash glucose monitoring with the FreeStyle Libre™ system as part of daily diabetes care was associated with a significant reduction in HbA1c for adults and children with T1DM, and for adults with T2DM</a:t>
            </a:r>
          </a:p>
          <a:p>
            <a:r>
              <a:rPr lang="en-NZ" dirty="0"/>
              <a:t>Reductions in HbA1c in adults with T1D or T2D after starting to use the FreeStyle Libre™ system peaked after 2 months and were sustained for 1 year</a:t>
            </a:r>
          </a:p>
          <a:p>
            <a:endParaRPr lang="en-NZ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  <p:sp>
        <p:nvSpPr>
          <p:cNvPr id="8" name="Text Placeholder 19">
            <a:extLst>
              <a:ext uri="{FF2B5EF4-FFF2-40B4-BE49-F238E27FC236}">
                <a16:creationId xmlns:a16="http://schemas.microsoft.com/office/drawing/2014/main" id="{23155761-A374-6940-8806-FB56B00230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624" y="6423786"/>
            <a:ext cx="8351520" cy="273876"/>
          </a:xfrm>
        </p:spPr>
        <p:txBody>
          <a:bodyPr/>
          <a:lstStyle/>
          <a:p>
            <a:r>
              <a:rPr lang="en-NZ" dirty="0"/>
              <a:t>HbA1c, glycated haemoglobin; </a:t>
            </a:r>
            <a:r>
              <a:rPr lang="en-GB" dirty="0"/>
              <a:t>T1D, type 1 diabetes; T2D, type 2 diabetes</a:t>
            </a:r>
            <a:endParaRPr lang="en-NZ" dirty="0"/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</p:spTree>
    <p:extLst>
      <p:ext uri="{BB962C8B-B14F-4D97-AF65-F5344CB8AC3E}">
        <p14:creationId xmlns:p14="http://schemas.microsoft.com/office/powerpoint/2010/main" val="25217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D14B-CBB3-49B7-AD84-6FF9BCE6C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C7E6A-BEF8-47F3-8BF1-92D05E0EB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NZ" dirty="0"/>
              <a:t>Reductions in HbA1c are associated with clinically relevant reductions in microvascular complications and long-term rates of macrovascular disease in patients with diabetes</a:t>
            </a:r>
          </a:p>
          <a:p>
            <a:pPr>
              <a:spcAft>
                <a:spcPts val="1800"/>
              </a:spcAft>
            </a:pPr>
            <a:r>
              <a:rPr lang="en-NZ" dirty="0"/>
              <a:t>Data on reductions in HbA1c during use of the FreeStyle Libre™ Flash Glucose Monitoring System in clinical trials are inconclusive</a:t>
            </a:r>
          </a:p>
          <a:p>
            <a:pPr>
              <a:spcAft>
                <a:spcPts val="1800"/>
              </a:spcAft>
            </a:pPr>
            <a:r>
              <a:rPr lang="en-NZ" dirty="0"/>
              <a:t>This meta-analysis of real-world studies determined the impact of the FreeStyle Libre™ Flash Glucose Monitoring System on glucose control in patients with diabetes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70FDF2-2E9E-444B-96D1-69C4C2494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HbA1c, glycosylated haemoglobin.</a:t>
            </a:r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3444"/>
            <a:ext cx="3613150" cy="5667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64239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BBBA5-E160-461E-8BED-815ABC3C2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100" dirty="0"/>
              <a:t>FreeStyle Libre™ Flash Glucose Monitoring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6906-E9F9-4D60-AB76-1AD550CB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Factory calibrated sensor</a:t>
            </a:r>
          </a:p>
          <a:p>
            <a:r>
              <a:rPr lang="en-NZ" dirty="0"/>
              <a:t>Worn for up to 14 days without any need for calibration</a:t>
            </a:r>
          </a:p>
          <a:p>
            <a:r>
              <a:rPr lang="en-NZ" dirty="0"/>
              <a:t>Glucose data are automatically recorded and stored every </a:t>
            </a:r>
            <a:br>
              <a:rPr lang="en-NZ" dirty="0"/>
            </a:br>
            <a:r>
              <a:rPr lang="en-NZ" dirty="0"/>
              <a:t>15 minutes</a:t>
            </a:r>
          </a:p>
          <a:p>
            <a:r>
              <a:rPr lang="en-NZ" dirty="0"/>
              <a:t>Real-time glucose levels can be obtained as often as required by scanning the sensor with the reader</a:t>
            </a:r>
          </a:p>
          <a:p>
            <a:r>
              <a:rPr lang="en-NZ" dirty="0"/>
              <a:t>Glucose reports can be generated from the sensor data </a:t>
            </a:r>
            <a:br>
              <a:rPr lang="en-NZ" dirty="0"/>
            </a:br>
            <a:r>
              <a:rPr lang="en-NZ" dirty="0"/>
              <a:t>for review by patients at home or in clinic with </a:t>
            </a:r>
            <a:br>
              <a:rPr lang="en-NZ" dirty="0"/>
            </a:br>
            <a:r>
              <a:rPr lang="en-NZ" dirty="0"/>
              <a:t>healthcare professionals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4587B-3075-4384-9B10-166EBC0D51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www.freestylelibre.com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</p:spTree>
    <p:extLst>
      <p:ext uri="{BB962C8B-B14F-4D97-AF65-F5344CB8AC3E}">
        <p14:creationId xmlns:p14="http://schemas.microsoft.com/office/powerpoint/2010/main" val="34304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F2F096-2D06-B846-ACBB-138DE2F8255A}"/>
              </a:ext>
            </a:extLst>
          </p:cNvPr>
          <p:cNvCxnSpPr>
            <a:cxnSpLocks/>
          </p:cNvCxnSpPr>
          <p:nvPr/>
        </p:nvCxnSpPr>
        <p:spPr>
          <a:xfrm>
            <a:off x="7060809" y="4545606"/>
            <a:ext cx="254390" cy="0"/>
          </a:xfrm>
          <a:prstGeom prst="line">
            <a:avLst/>
          </a:prstGeom>
          <a:ln w="1905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399" y="6088828"/>
            <a:ext cx="7643109" cy="623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292F0D-D354-47F6-960C-A865BA0C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Study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BBEC8-A94E-433B-B391-8647600F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981200"/>
            <a:ext cx="8351520" cy="4352544"/>
          </a:xfrm>
        </p:spPr>
        <p:txBody>
          <a:bodyPr/>
          <a:lstStyle/>
          <a:p>
            <a:r>
              <a:rPr lang="en-NZ" dirty="0"/>
              <a:t>This meta-analysis included 29 studies reporting HbA1c data in patients with T1D or T2D using the FreeStyle Libre™ system for 1–24 months </a:t>
            </a:r>
          </a:p>
          <a:p>
            <a:endParaRPr lang="en-NZ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6F8F87E-61F1-4638-9FC2-32568405D9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HbA1c, </a:t>
            </a:r>
            <a:r>
              <a:rPr lang="en-NZ" dirty="0" smtClean="0"/>
              <a:t>glycated </a:t>
            </a:r>
            <a:r>
              <a:rPr lang="en-NZ" dirty="0"/>
              <a:t>haemoglobin; </a:t>
            </a:r>
            <a:r>
              <a:rPr lang="en-GB" dirty="0"/>
              <a:t>T1D, type 1 diabetes; T2D, type 2 diabetes</a:t>
            </a:r>
            <a:endParaRPr lang="en-NZ" dirty="0"/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2DE03D2-D437-441F-A655-7DBBD9E393F8}"/>
              </a:ext>
            </a:extLst>
          </p:cNvPr>
          <p:cNvGrpSpPr/>
          <p:nvPr/>
        </p:nvGrpSpPr>
        <p:grpSpPr>
          <a:xfrm>
            <a:off x="700008" y="3467063"/>
            <a:ext cx="7883272" cy="2344777"/>
            <a:chOff x="660881" y="3467063"/>
            <a:chExt cx="7883272" cy="2344777"/>
          </a:xfrm>
        </p:grpSpPr>
        <p:cxnSp>
          <p:nvCxnSpPr>
            <p:cNvPr id="32" name="Straight Connector 31"/>
            <p:cNvCxnSpPr>
              <a:cxnSpLocks/>
            </p:cNvCxnSpPr>
            <p:nvPr/>
          </p:nvCxnSpPr>
          <p:spPr>
            <a:xfrm>
              <a:off x="2803653" y="4545606"/>
              <a:ext cx="254390" cy="0"/>
            </a:xfrm>
            <a:prstGeom prst="line">
              <a:avLst/>
            </a:prstGeom>
            <a:ln w="19050">
              <a:solidFill>
                <a:schemeClr val="tx2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660881" y="3467063"/>
              <a:ext cx="6434215" cy="2344777"/>
              <a:chOff x="1187044" y="3505199"/>
              <a:chExt cx="6434215" cy="2344777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9D0E763-A942-4231-B471-690504B3F31D}"/>
                  </a:ext>
                </a:extLst>
              </p:cNvPr>
              <p:cNvSpPr/>
              <p:nvPr/>
            </p:nvSpPr>
            <p:spPr>
              <a:xfrm>
                <a:off x="1209676" y="3505200"/>
                <a:ext cx="2193554" cy="20116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584205" y="3505199"/>
                <a:ext cx="4037054" cy="2019188"/>
              </a:xfrm>
              <a:prstGeom prst="rect">
                <a:avLst/>
              </a:prstGeom>
              <a:solidFill>
                <a:srgbClr val="65C1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6000" bIns="36000" rtlCol="0" anchor="ctr"/>
              <a:lstStyle/>
              <a:p>
                <a:pPr algn="ctr"/>
                <a:r>
                  <a:rPr lang="en-NZ" sz="1200" b="1" dirty="0"/>
                  <a:t>Exclusion criteria: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NZ" sz="1100" dirty="0"/>
                  <a:t>FreeStyle Libre system not used (also excluding FreeStyle Libre pro) (n=102)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NZ" sz="1100" dirty="0"/>
                  <a:t>New new data (excluding reviews, comments editorials, meta-analyses, protocol papers) (n=66)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NZ" sz="1100" dirty="0"/>
                  <a:t>No observed timeframe (excluding accuracy, case reports, inadequate observation time) (n=53)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NZ" sz="1100" dirty="0"/>
                  <a:t>Mixed data from several devices or further interventions, or unable to obtain minimum statistics (n=14)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NZ" sz="1100" dirty="0"/>
                  <a:t>No lab HbA1c (n=7)</a:t>
                </a:r>
              </a:p>
              <a:p>
                <a:endParaRPr lang="en-NZ" sz="800" dirty="0"/>
              </a:p>
              <a:p>
                <a:r>
                  <a:rPr lang="en-NZ" sz="1200" dirty="0"/>
                  <a:t>     </a:t>
                </a:r>
                <a:r>
                  <a:rPr lang="en-NZ" sz="1200" b="1" dirty="0"/>
                  <a:t>TOTAL</a:t>
                </a:r>
                <a:r>
                  <a:rPr lang="en-NZ" sz="1200" dirty="0"/>
                  <a:t>: n=242</a:t>
                </a:r>
                <a:endParaRPr lang="en-US" sz="1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187044" y="3847160"/>
                <a:ext cx="228266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1200" dirty="0">
                    <a:solidFill>
                      <a:srgbClr val="002344"/>
                    </a:solidFill>
                  </a:rPr>
                  <a:t>Unique citations identified from:</a:t>
                </a:r>
              </a:p>
              <a:p>
                <a:endParaRPr lang="en-AU" sz="600" dirty="0">
                  <a:solidFill>
                    <a:srgbClr val="002344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200" dirty="0">
                    <a:solidFill>
                      <a:srgbClr val="002344"/>
                    </a:solidFill>
                  </a:rPr>
                  <a:t>Initial database search (n=268)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200" dirty="0">
                    <a:solidFill>
                      <a:srgbClr val="002344"/>
                    </a:solidFill>
                  </a:rPr>
                  <a:t>Conference abstracts (n=2)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AU" sz="1200" dirty="0">
                    <a:solidFill>
                      <a:srgbClr val="002344"/>
                    </a:solidFill>
                  </a:rPr>
                  <a:t>New publications (n=1)</a:t>
                </a:r>
              </a:p>
              <a:p>
                <a:endParaRPr lang="en-AU" sz="1200" dirty="0">
                  <a:solidFill>
                    <a:srgbClr val="002344"/>
                  </a:solidFill>
                </a:endParaRPr>
              </a:p>
              <a:p>
                <a:r>
                  <a:rPr lang="en-AU" sz="1200" b="1" dirty="0">
                    <a:solidFill>
                      <a:srgbClr val="002344"/>
                    </a:solidFill>
                  </a:rPr>
                  <a:t>TOTAL: </a:t>
                </a:r>
                <a:r>
                  <a:rPr lang="en-AU" sz="1200" dirty="0">
                    <a:solidFill>
                      <a:srgbClr val="002344"/>
                    </a:solidFill>
                  </a:rPr>
                  <a:t>n=271 </a:t>
                </a:r>
                <a:endParaRPr lang="en-NZ" sz="1200" dirty="0">
                  <a:solidFill>
                    <a:srgbClr val="002344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81275" y="5542199"/>
                <a:ext cx="30283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2344"/>
                    </a:solidFill>
                  </a:rPr>
                  <a:t>Publication assessment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209675" y="5535022"/>
                <a:ext cx="20725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2344"/>
                    </a:solidFill>
                  </a:rPr>
                  <a:t>Literature searching</a:t>
                </a: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7276072" y="3467063"/>
              <a:ext cx="1268081" cy="2011695"/>
            </a:xfrm>
            <a:prstGeom prst="rect">
              <a:avLst/>
            </a:prstGeom>
            <a:solidFill>
              <a:srgbClr val="002344"/>
            </a:solidFill>
            <a:ln>
              <a:solidFill>
                <a:srgbClr val="0023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200" dirty="0"/>
                <a:t>Included studies</a:t>
              </a:r>
            </a:p>
            <a:p>
              <a:pPr algn="ctr"/>
              <a:r>
                <a:rPr lang="en-NZ" sz="1200" dirty="0"/>
                <a:t>(n=29)</a:t>
              </a:r>
            </a:p>
            <a:p>
              <a:pPr algn="ctr"/>
              <a:endParaRPr lang="en-NZ" sz="1200" dirty="0"/>
            </a:p>
            <a:p>
              <a:pPr algn="ctr"/>
              <a:r>
                <a:rPr lang="en-NZ" sz="1200" dirty="0"/>
                <a:t>Longitudinal data available (n=25)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8980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726D-CDDB-4FED-B6E0-318ACFD34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3BC0-B3D0-4D7D-9254-B0B78F401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NZ" dirty="0"/>
              <a:t>Observed change in HbA1c at 2, 3 or 4 months in adult or paediatric subjects</a:t>
            </a:r>
          </a:p>
          <a:p>
            <a:pPr lvl="0"/>
            <a:r>
              <a:rPr lang="en-NZ" dirty="0"/>
              <a:t>Longitudinal analysis up to 12 months in adult subjects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  <p:sp>
        <p:nvSpPr>
          <p:cNvPr id="10" name="Text Placeholder 19">
            <a:extLst>
              <a:ext uri="{FF2B5EF4-FFF2-40B4-BE49-F238E27FC236}">
                <a16:creationId xmlns:a16="http://schemas.microsoft.com/office/drawing/2014/main" id="{0EA8EEF4-7F60-C840-83C6-F64FD27D7C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624" y="6423786"/>
            <a:ext cx="8351520" cy="273876"/>
          </a:xfrm>
        </p:spPr>
        <p:txBody>
          <a:bodyPr/>
          <a:lstStyle/>
          <a:p>
            <a:r>
              <a:rPr lang="en-NZ" dirty="0"/>
              <a:t>HbA1c, glycated haemoglobin</a:t>
            </a:r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</p:spTree>
    <p:extLst>
      <p:ext uri="{BB962C8B-B14F-4D97-AF65-F5344CB8AC3E}">
        <p14:creationId xmlns:p14="http://schemas.microsoft.com/office/powerpoint/2010/main" val="82412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2E12C32F-CCAC-6E43-947F-522DC03899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5095701"/>
              </p:ext>
            </p:extLst>
          </p:nvPr>
        </p:nvGraphicFramePr>
        <p:xfrm>
          <a:off x="381443" y="2571349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1" name="Chart 60">
            <a:extLst>
              <a:ext uri="{FF2B5EF4-FFF2-40B4-BE49-F238E27FC236}">
                <a16:creationId xmlns:a16="http://schemas.microsoft.com/office/drawing/2014/main" id="{76BADE0B-2C98-4762-8DA5-DD99B5A3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6136943"/>
              </p:ext>
            </p:extLst>
          </p:nvPr>
        </p:nvGraphicFramePr>
        <p:xfrm>
          <a:off x="229043" y="2418949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Participants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F33DE9-CA32-4454-8B63-04190FFAB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2621" y="6088375"/>
            <a:ext cx="3613150" cy="58485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76BADE0B-2C98-4762-8DA5-DD99B5A3C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113353"/>
              </p:ext>
            </p:extLst>
          </p:nvPr>
        </p:nvGraphicFramePr>
        <p:xfrm>
          <a:off x="491053" y="2459356"/>
          <a:ext cx="3579624" cy="1946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2" name="Group 41">
            <a:extLst>
              <a:ext uri="{FF2B5EF4-FFF2-40B4-BE49-F238E27FC236}">
                <a16:creationId xmlns:a16="http://schemas.microsoft.com/office/drawing/2014/main" id="{B7EBD5FE-B899-443E-94A8-F01E95751DA6}"/>
              </a:ext>
            </a:extLst>
          </p:cNvPr>
          <p:cNvGrpSpPr/>
          <p:nvPr/>
        </p:nvGrpSpPr>
        <p:grpSpPr>
          <a:xfrm>
            <a:off x="532623" y="3866090"/>
            <a:ext cx="3374760" cy="369765"/>
            <a:chOff x="1029521" y="5183435"/>
            <a:chExt cx="2120913" cy="36976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EEB6AC1-1536-4602-93A8-5F4FB4314F60}"/>
                </a:ext>
              </a:extLst>
            </p:cNvPr>
            <p:cNvSpPr txBox="1"/>
            <p:nvPr/>
          </p:nvSpPr>
          <p:spPr>
            <a:xfrm>
              <a:off x="1029521" y="5276201"/>
              <a:ext cx="21209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2"/>
                  </a:solidFill>
                </a:rPr>
                <a:t>All were  using the FreeStyle Libre™ system </a:t>
              </a: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8344AB5-7EC4-4D58-A5F3-85880CB12AB6}"/>
                </a:ext>
              </a:extLst>
            </p:cNvPr>
            <p:cNvGrpSpPr/>
            <p:nvPr/>
          </p:nvGrpSpPr>
          <p:grpSpPr>
            <a:xfrm>
              <a:off x="1034120" y="5183435"/>
              <a:ext cx="2116314" cy="144000"/>
              <a:chOff x="995418" y="5271383"/>
              <a:chExt cx="2155939" cy="219186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8255F684-024B-4FF4-A333-BE63AD77E8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534" y="5380976"/>
                <a:ext cx="2141707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249E3382-16B3-47EE-A894-CDAD036B106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885825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B21F4DF9-C8C8-4FD9-975A-925BFD19D3AC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041764" y="5380976"/>
                <a:ext cx="219186" cy="0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F719EE03-BEBD-4677-8A14-3101D6DAF805}"/>
              </a:ext>
            </a:extLst>
          </p:cNvPr>
          <p:cNvSpPr txBox="1">
            <a:spLocks/>
          </p:cNvSpPr>
          <p:nvPr/>
        </p:nvSpPr>
        <p:spPr>
          <a:xfrm>
            <a:off x="544981" y="2526666"/>
            <a:ext cx="3366369" cy="9122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NZ" sz="1800" dirty="0"/>
              <a:t>A total of </a:t>
            </a:r>
            <a:r>
              <a:rPr lang="en-NZ" sz="2000" b="1" dirty="0">
                <a:solidFill>
                  <a:srgbClr val="00ACE9"/>
                </a:solidFill>
              </a:rPr>
              <a:t>29</a:t>
            </a:r>
            <a:r>
              <a:rPr lang="en-NZ" sz="1800" dirty="0"/>
              <a:t> studies including 2396 participants were included</a:t>
            </a:r>
          </a:p>
        </p:txBody>
      </p:sp>
      <p:sp>
        <p:nvSpPr>
          <p:cNvPr id="55" name="Content Placeholder 15">
            <a:extLst>
              <a:ext uri="{FF2B5EF4-FFF2-40B4-BE49-F238E27FC236}">
                <a16:creationId xmlns:a16="http://schemas.microsoft.com/office/drawing/2014/main" id="{B6D1CA55-2A4F-4E45-BF5E-911A8A9280F0}"/>
              </a:ext>
            </a:extLst>
          </p:cNvPr>
          <p:cNvSpPr txBox="1">
            <a:spLocks/>
          </p:cNvSpPr>
          <p:nvPr/>
        </p:nvSpPr>
        <p:spPr>
          <a:xfrm>
            <a:off x="2884603" y="5122866"/>
            <a:ext cx="3742440" cy="672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sz="2000" b="1" dirty="0">
                <a:solidFill>
                  <a:srgbClr val="00ACE9"/>
                </a:solidFill>
              </a:rPr>
              <a:t>25 </a:t>
            </a:r>
            <a:r>
              <a:rPr lang="en-NZ" sz="1800" dirty="0">
                <a:solidFill>
                  <a:srgbClr val="002344"/>
                </a:solidFill>
              </a:rPr>
              <a:t>studies reported longitudinal data</a:t>
            </a:r>
          </a:p>
        </p:txBody>
      </p:sp>
      <p:sp>
        <p:nvSpPr>
          <p:cNvPr id="77" name="Content Placeholder 15">
            <a:extLst>
              <a:ext uri="{FF2B5EF4-FFF2-40B4-BE49-F238E27FC236}">
                <a16:creationId xmlns:a16="http://schemas.microsoft.com/office/drawing/2014/main" id="{3D4AE3B8-D5E1-0848-A9BF-5C352DA602DC}"/>
              </a:ext>
            </a:extLst>
          </p:cNvPr>
          <p:cNvSpPr txBox="1">
            <a:spLocks/>
          </p:cNvSpPr>
          <p:nvPr/>
        </p:nvSpPr>
        <p:spPr>
          <a:xfrm>
            <a:off x="5104747" y="1680981"/>
            <a:ext cx="3221268" cy="672279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NZ" sz="2000" b="1" dirty="0">
                <a:solidFill>
                  <a:srgbClr val="00ACE9"/>
                </a:solidFill>
              </a:rPr>
              <a:t>10 </a:t>
            </a:r>
            <a:r>
              <a:rPr lang="en-NZ" sz="1800" dirty="0">
                <a:solidFill>
                  <a:srgbClr val="002344"/>
                </a:solidFill>
              </a:rPr>
              <a:t>studies in children</a:t>
            </a:r>
          </a:p>
          <a:p>
            <a:pPr marL="0" indent="0" algn="ctr">
              <a:buNone/>
            </a:pPr>
            <a:r>
              <a:rPr lang="en-NZ" sz="2000" b="1" dirty="0">
                <a:solidFill>
                  <a:srgbClr val="00ACE9"/>
                </a:solidFill>
              </a:rPr>
              <a:t>19 </a:t>
            </a:r>
            <a:r>
              <a:rPr lang="en-NZ" sz="1800" dirty="0">
                <a:solidFill>
                  <a:srgbClr val="002344"/>
                </a:solidFill>
              </a:rPr>
              <a:t>studies in adults</a:t>
            </a:r>
          </a:p>
          <a:p>
            <a:pPr marL="0" indent="0" algn="ctr">
              <a:buNone/>
            </a:pPr>
            <a:endParaRPr lang="en-NZ" sz="1800" dirty="0">
              <a:solidFill>
                <a:srgbClr val="002344"/>
              </a:solidFill>
            </a:endParaRPr>
          </a:p>
        </p:txBody>
      </p:sp>
      <p:sp>
        <p:nvSpPr>
          <p:cNvPr id="80" name="Freeform 48">
            <a:extLst>
              <a:ext uri="{FF2B5EF4-FFF2-40B4-BE49-F238E27FC236}">
                <a16:creationId xmlns:a16="http://schemas.microsoft.com/office/drawing/2014/main" id="{7B318E82-EB33-3E4E-9AF0-CD68DB879FE4}"/>
              </a:ext>
            </a:extLst>
          </p:cNvPr>
          <p:cNvSpPr>
            <a:spLocks noEditPoints="1"/>
          </p:cNvSpPr>
          <p:nvPr/>
        </p:nvSpPr>
        <p:spPr bwMode="auto">
          <a:xfrm>
            <a:off x="4070677" y="4744413"/>
            <a:ext cx="3410000" cy="432606"/>
          </a:xfrm>
          <a:custGeom>
            <a:avLst/>
            <a:gdLst>
              <a:gd name="T0" fmla="*/ 3888 w 4136"/>
              <a:gd name="T1" fmla="*/ 41 h 948"/>
              <a:gd name="T2" fmla="*/ 3566 w 4136"/>
              <a:gd name="T3" fmla="*/ 119 h 948"/>
              <a:gd name="T4" fmla="*/ 3088 w 4136"/>
              <a:gd name="T5" fmla="*/ 198 h 948"/>
              <a:gd name="T6" fmla="*/ 2610 w 4136"/>
              <a:gd name="T7" fmla="*/ 119 h 948"/>
              <a:gd name="T8" fmla="*/ 2288 w 4136"/>
              <a:gd name="T9" fmla="*/ 41 h 948"/>
              <a:gd name="T10" fmla="*/ 1488 w 4136"/>
              <a:gd name="T11" fmla="*/ 41 h 948"/>
              <a:gd name="T12" fmla="*/ 1166 w 4136"/>
              <a:gd name="T13" fmla="*/ 119 h 948"/>
              <a:gd name="T14" fmla="*/ 688 w 4136"/>
              <a:gd name="T15" fmla="*/ 198 h 948"/>
              <a:gd name="T16" fmla="*/ 210 w 4136"/>
              <a:gd name="T17" fmla="*/ 119 h 948"/>
              <a:gd name="T18" fmla="*/ 405 w 4136"/>
              <a:gd name="T19" fmla="*/ 455 h 948"/>
              <a:gd name="T20" fmla="*/ 295 w 4136"/>
              <a:gd name="T21" fmla="*/ 509 h 948"/>
              <a:gd name="T22" fmla="*/ 168 w 4136"/>
              <a:gd name="T23" fmla="*/ 455 h 948"/>
              <a:gd name="T24" fmla="*/ 137 w 4136"/>
              <a:gd name="T25" fmla="*/ 287 h 948"/>
              <a:gd name="T26" fmla="*/ 385 w 4136"/>
              <a:gd name="T27" fmla="*/ 223 h 948"/>
              <a:gd name="T28" fmla="*/ 831 w 4136"/>
              <a:gd name="T29" fmla="*/ 551 h 948"/>
              <a:gd name="T30" fmla="*/ 738 w 4136"/>
              <a:gd name="T31" fmla="*/ 868 h 948"/>
              <a:gd name="T32" fmla="*/ 594 w 4136"/>
              <a:gd name="T33" fmla="*/ 824 h 948"/>
              <a:gd name="T34" fmla="*/ 514 w 4136"/>
              <a:gd name="T35" fmla="*/ 522 h 948"/>
              <a:gd name="T36" fmla="*/ 751 w 4136"/>
              <a:gd name="T37" fmla="*/ 215 h 948"/>
              <a:gd name="T38" fmla="*/ 1260 w 4136"/>
              <a:gd name="T39" fmla="*/ 522 h 948"/>
              <a:gd name="T40" fmla="*/ 1182 w 4136"/>
              <a:gd name="T41" fmla="*/ 300 h 948"/>
              <a:gd name="T42" fmla="*/ 1079 w 4136"/>
              <a:gd name="T43" fmla="*/ 824 h 948"/>
              <a:gd name="T44" fmla="*/ 945 w 4136"/>
              <a:gd name="T45" fmla="*/ 551 h 948"/>
              <a:gd name="T46" fmla="*/ 1020 w 4136"/>
              <a:gd name="T47" fmla="*/ 215 h 948"/>
              <a:gd name="T48" fmla="*/ 1262 w 4136"/>
              <a:gd name="T49" fmla="*/ 455 h 948"/>
              <a:gd name="T50" fmla="*/ 1605 w 4136"/>
              <a:gd name="T51" fmla="*/ 455 h 948"/>
              <a:gd name="T52" fmla="*/ 1495 w 4136"/>
              <a:gd name="T53" fmla="*/ 509 h 948"/>
              <a:gd name="T54" fmla="*/ 1368 w 4136"/>
              <a:gd name="T55" fmla="*/ 455 h 948"/>
              <a:gd name="T56" fmla="*/ 1337 w 4136"/>
              <a:gd name="T57" fmla="*/ 287 h 948"/>
              <a:gd name="T58" fmla="*/ 1585 w 4136"/>
              <a:gd name="T59" fmla="*/ 223 h 948"/>
              <a:gd name="T60" fmla="*/ 2031 w 4136"/>
              <a:gd name="T61" fmla="*/ 551 h 948"/>
              <a:gd name="T62" fmla="*/ 1938 w 4136"/>
              <a:gd name="T63" fmla="*/ 868 h 948"/>
              <a:gd name="T64" fmla="*/ 1794 w 4136"/>
              <a:gd name="T65" fmla="*/ 824 h 948"/>
              <a:gd name="T66" fmla="*/ 1714 w 4136"/>
              <a:gd name="T67" fmla="*/ 522 h 948"/>
              <a:gd name="T68" fmla="*/ 1951 w 4136"/>
              <a:gd name="T69" fmla="*/ 215 h 948"/>
              <a:gd name="T70" fmla="*/ 2460 w 4136"/>
              <a:gd name="T71" fmla="*/ 522 h 948"/>
              <a:gd name="T72" fmla="*/ 2382 w 4136"/>
              <a:gd name="T73" fmla="*/ 300 h 948"/>
              <a:gd name="T74" fmla="*/ 2279 w 4136"/>
              <a:gd name="T75" fmla="*/ 824 h 948"/>
              <a:gd name="T76" fmla="*/ 2145 w 4136"/>
              <a:gd name="T77" fmla="*/ 551 h 948"/>
              <a:gd name="T78" fmla="*/ 2220 w 4136"/>
              <a:gd name="T79" fmla="*/ 215 h 948"/>
              <a:gd name="T80" fmla="*/ 2462 w 4136"/>
              <a:gd name="T81" fmla="*/ 455 h 948"/>
              <a:gd name="T82" fmla="*/ 2805 w 4136"/>
              <a:gd name="T83" fmla="*/ 455 h 948"/>
              <a:gd name="T84" fmla="*/ 2695 w 4136"/>
              <a:gd name="T85" fmla="*/ 509 h 948"/>
              <a:gd name="T86" fmla="*/ 2568 w 4136"/>
              <a:gd name="T87" fmla="*/ 455 h 948"/>
              <a:gd name="T88" fmla="*/ 2537 w 4136"/>
              <a:gd name="T89" fmla="*/ 287 h 948"/>
              <a:gd name="T90" fmla="*/ 2785 w 4136"/>
              <a:gd name="T91" fmla="*/ 223 h 948"/>
              <a:gd name="T92" fmla="*/ 3231 w 4136"/>
              <a:gd name="T93" fmla="*/ 551 h 948"/>
              <a:gd name="T94" fmla="*/ 3138 w 4136"/>
              <a:gd name="T95" fmla="*/ 868 h 948"/>
              <a:gd name="T96" fmla="*/ 2994 w 4136"/>
              <a:gd name="T97" fmla="*/ 824 h 948"/>
              <a:gd name="T98" fmla="*/ 2914 w 4136"/>
              <a:gd name="T99" fmla="*/ 522 h 948"/>
              <a:gd name="T100" fmla="*/ 3151 w 4136"/>
              <a:gd name="T101" fmla="*/ 215 h 948"/>
              <a:gd name="T102" fmla="*/ 3660 w 4136"/>
              <a:gd name="T103" fmla="*/ 522 h 948"/>
              <a:gd name="T104" fmla="*/ 3582 w 4136"/>
              <a:gd name="T105" fmla="*/ 300 h 948"/>
              <a:gd name="T106" fmla="*/ 3479 w 4136"/>
              <a:gd name="T107" fmla="*/ 824 h 948"/>
              <a:gd name="T108" fmla="*/ 3345 w 4136"/>
              <a:gd name="T109" fmla="*/ 551 h 948"/>
              <a:gd name="T110" fmla="*/ 3420 w 4136"/>
              <a:gd name="T111" fmla="*/ 215 h 948"/>
              <a:gd name="T112" fmla="*/ 3662 w 4136"/>
              <a:gd name="T113" fmla="*/ 455 h 948"/>
              <a:gd name="T114" fmla="*/ 4005 w 4136"/>
              <a:gd name="T115" fmla="*/ 455 h 948"/>
              <a:gd name="T116" fmla="*/ 3895 w 4136"/>
              <a:gd name="T117" fmla="*/ 509 h 948"/>
              <a:gd name="T118" fmla="*/ 3768 w 4136"/>
              <a:gd name="T119" fmla="*/ 455 h 948"/>
              <a:gd name="T120" fmla="*/ 3737 w 4136"/>
              <a:gd name="T121" fmla="*/ 287 h 948"/>
              <a:gd name="T122" fmla="*/ 3985 w 4136"/>
              <a:gd name="T123" fmla="*/ 223 h 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136" h="948">
                <a:moveTo>
                  <a:pt x="0" y="0"/>
                </a:moveTo>
                <a:cubicBezTo>
                  <a:pt x="0" y="948"/>
                  <a:pt x="0" y="948"/>
                  <a:pt x="0" y="948"/>
                </a:cubicBezTo>
                <a:cubicBezTo>
                  <a:pt x="4136" y="948"/>
                  <a:pt x="4136" y="948"/>
                  <a:pt x="4136" y="948"/>
                </a:cubicBezTo>
                <a:cubicBezTo>
                  <a:pt x="4136" y="0"/>
                  <a:pt x="4136" y="0"/>
                  <a:pt x="4136" y="0"/>
                </a:cubicBezTo>
                <a:lnTo>
                  <a:pt x="0" y="0"/>
                </a:lnTo>
                <a:close/>
                <a:moveTo>
                  <a:pt x="3888" y="41"/>
                </a:moveTo>
                <a:cubicBezTo>
                  <a:pt x="3931" y="41"/>
                  <a:pt x="3966" y="76"/>
                  <a:pt x="3966" y="119"/>
                </a:cubicBezTo>
                <a:cubicBezTo>
                  <a:pt x="3966" y="163"/>
                  <a:pt x="3931" y="198"/>
                  <a:pt x="3888" y="198"/>
                </a:cubicBezTo>
                <a:cubicBezTo>
                  <a:pt x="3845" y="198"/>
                  <a:pt x="3810" y="163"/>
                  <a:pt x="3810" y="119"/>
                </a:cubicBezTo>
                <a:cubicBezTo>
                  <a:pt x="3810" y="76"/>
                  <a:pt x="3845" y="41"/>
                  <a:pt x="3888" y="41"/>
                </a:cubicBezTo>
                <a:close/>
                <a:moveTo>
                  <a:pt x="3488" y="41"/>
                </a:moveTo>
                <a:cubicBezTo>
                  <a:pt x="3531" y="41"/>
                  <a:pt x="3566" y="76"/>
                  <a:pt x="3566" y="119"/>
                </a:cubicBezTo>
                <a:cubicBezTo>
                  <a:pt x="3566" y="163"/>
                  <a:pt x="3531" y="198"/>
                  <a:pt x="3488" y="198"/>
                </a:cubicBezTo>
                <a:cubicBezTo>
                  <a:pt x="3445" y="198"/>
                  <a:pt x="3410" y="163"/>
                  <a:pt x="3410" y="119"/>
                </a:cubicBezTo>
                <a:cubicBezTo>
                  <a:pt x="3410" y="76"/>
                  <a:pt x="3445" y="41"/>
                  <a:pt x="3488" y="41"/>
                </a:cubicBezTo>
                <a:close/>
                <a:moveTo>
                  <a:pt x="3088" y="41"/>
                </a:moveTo>
                <a:cubicBezTo>
                  <a:pt x="3131" y="41"/>
                  <a:pt x="3166" y="76"/>
                  <a:pt x="3166" y="119"/>
                </a:cubicBezTo>
                <a:cubicBezTo>
                  <a:pt x="3166" y="163"/>
                  <a:pt x="3131" y="198"/>
                  <a:pt x="3088" y="198"/>
                </a:cubicBezTo>
                <a:cubicBezTo>
                  <a:pt x="3045" y="198"/>
                  <a:pt x="3010" y="163"/>
                  <a:pt x="3010" y="119"/>
                </a:cubicBezTo>
                <a:cubicBezTo>
                  <a:pt x="3010" y="76"/>
                  <a:pt x="3045" y="41"/>
                  <a:pt x="3088" y="41"/>
                </a:cubicBezTo>
                <a:close/>
                <a:moveTo>
                  <a:pt x="2688" y="41"/>
                </a:moveTo>
                <a:cubicBezTo>
                  <a:pt x="2731" y="41"/>
                  <a:pt x="2766" y="76"/>
                  <a:pt x="2766" y="119"/>
                </a:cubicBezTo>
                <a:cubicBezTo>
                  <a:pt x="2766" y="163"/>
                  <a:pt x="2731" y="198"/>
                  <a:pt x="2688" y="198"/>
                </a:cubicBezTo>
                <a:cubicBezTo>
                  <a:pt x="2645" y="198"/>
                  <a:pt x="2610" y="163"/>
                  <a:pt x="2610" y="119"/>
                </a:cubicBezTo>
                <a:cubicBezTo>
                  <a:pt x="2610" y="76"/>
                  <a:pt x="2645" y="41"/>
                  <a:pt x="2688" y="41"/>
                </a:cubicBezTo>
                <a:close/>
                <a:moveTo>
                  <a:pt x="2288" y="41"/>
                </a:moveTo>
                <a:cubicBezTo>
                  <a:pt x="2331" y="41"/>
                  <a:pt x="2366" y="76"/>
                  <a:pt x="2366" y="119"/>
                </a:cubicBezTo>
                <a:cubicBezTo>
                  <a:pt x="2366" y="163"/>
                  <a:pt x="2331" y="198"/>
                  <a:pt x="2288" y="198"/>
                </a:cubicBezTo>
                <a:cubicBezTo>
                  <a:pt x="2245" y="198"/>
                  <a:pt x="2210" y="163"/>
                  <a:pt x="2210" y="119"/>
                </a:cubicBezTo>
                <a:cubicBezTo>
                  <a:pt x="2210" y="76"/>
                  <a:pt x="2245" y="41"/>
                  <a:pt x="2288" y="41"/>
                </a:cubicBezTo>
                <a:close/>
                <a:moveTo>
                  <a:pt x="1888" y="41"/>
                </a:moveTo>
                <a:cubicBezTo>
                  <a:pt x="1931" y="41"/>
                  <a:pt x="1966" y="76"/>
                  <a:pt x="1966" y="119"/>
                </a:cubicBezTo>
                <a:cubicBezTo>
                  <a:pt x="1966" y="163"/>
                  <a:pt x="1931" y="198"/>
                  <a:pt x="1888" y="198"/>
                </a:cubicBezTo>
                <a:cubicBezTo>
                  <a:pt x="1845" y="198"/>
                  <a:pt x="1810" y="163"/>
                  <a:pt x="1810" y="119"/>
                </a:cubicBezTo>
                <a:cubicBezTo>
                  <a:pt x="1810" y="76"/>
                  <a:pt x="1845" y="41"/>
                  <a:pt x="1888" y="41"/>
                </a:cubicBezTo>
                <a:close/>
                <a:moveTo>
                  <a:pt x="1488" y="41"/>
                </a:moveTo>
                <a:cubicBezTo>
                  <a:pt x="1531" y="41"/>
                  <a:pt x="1566" y="76"/>
                  <a:pt x="1566" y="119"/>
                </a:cubicBezTo>
                <a:cubicBezTo>
                  <a:pt x="1566" y="163"/>
                  <a:pt x="1531" y="198"/>
                  <a:pt x="1488" y="198"/>
                </a:cubicBezTo>
                <a:cubicBezTo>
                  <a:pt x="1445" y="198"/>
                  <a:pt x="1410" y="163"/>
                  <a:pt x="1410" y="119"/>
                </a:cubicBezTo>
                <a:cubicBezTo>
                  <a:pt x="1410" y="76"/>
                  <a:pt x="1445" y="41"/>
                  <a:pt x="1488" y="41"/>
                </a:cubicBezTo>
                <a:close/>
                <a:moveTo>
                  <a:pt x="1088" y="41"/>
                </a:moveTo>
                <a:cubicBezTo>
                  <a:pt x="1131" y="41"/>
                  <a:pt x="1166" y="76"/>
                  <a:pt x="1166" y="119"/>
                </a:cubicBezTo>
                <a:cubicBezTo>
                  <a:pt x="1166" y="163"/>
                  <a:pt x="1131" y="198"/>
                  <a:pt x="1088" y="198"/>
                </a:cubicBezTo>
                <a:cubicBezTo>
                  <a:pt x="1045" y="198"/>
                  <a:pt x="1010" y="163"/>
                  <a:pt x="1010" y="119"/>
                </a:cubicBezTo>
                <a:cubicBezTo>
                  <a:pt x="1010" y="76"/>
                  <a:pt x="1045" y="41"/>
                  <a:pt x="1088" y="41"/>
                </a:cubicBezTo>
                <a:close/>
                <a:moveTo>
                  <a:pt x="688" y="41"/>
                </a:moveTo>
                <a:cubicBezTo>
                  <a:pt x="731" y="41"/>
                  <a:pt x="766" y="76"/>
                  <a:pt x="766" y="119"/>
                </a:cubicBezTo>
                <a:cubicBezTo>
                  <a:pt x="766" y="163"/>
                  <a:pt x="731" y="198"/>
                  <a:pt x="688" y="198"/>
                </a:cubicBezTo>
                <a:cubicBezTo>
                  <a:pt x="645" y="198"/>
                  <a:pt x="610" y="163"/>
                  <a:pt x="610" y="119"/>
                </a:cubicBezTo>
                <a:cubicBezTo>
                  <a:pt x="610" y="76"/>
                  <a:pt x="645" y="41"/>
                  <a:pt x="688" y="41"/>
                </a:cubicBezTo>
                <a:close/>
                <a:moveTo>
                  <a:pt x="288" y="41"/>
                </a:moveTo>
                <a:cubicBezTo>
                  <a:pt x="331" y="41"/>
                  <a:pt x="366" y="76"/>
                  <a:pt x="366" y="119"/>
                </a:cubicBezTo>
                <a:cubicBezTo>
                  <a:pt x="366" y="163"/>
                  <a:pt x="331" y="198"/>
                  <a:pt x="288" y="198"/>
                </a:cubicBezTo>
                <a:cubicBezTo>
                  <a:pt x="245" y="198"/>
                  <a:pt x="210" y="163"/>
                  <a:pt x="210" y="119"/>
                </a:cubicBezTo>
                <a:cubicBezTo>
                  <a:pt x="210" y="76"/>
                  <a:pt x="245" y="41"/>
                  <a:pt x="288" y="41"/>
                </a:cubicBezTo>
                <a:close/>
                <a:moveTo>
                  <a:pt x="460" y="522"/>
                </a:moveTo>
                <a:cubicBezTo>
                  <a:pt x="460" y="538"/>
                  <a:pt x="447" y="551"/>
                  <a:pt x="434" y="551"/>
                </a:cubicBezTo>
                <a:cubicBezTo>
                  <a:pt x="434" y="551"/>
                  <a:pt x="434" y="551"/>
                  <a:pt x="431" y="551"/>
                </a:cubicBezTo>
                <a:cubicBezTo>
                  <a:pt x="416" y="548"/>
                  <a:pt x="403" y="535"/>
                  <a:pt x="405" y="520"/>
                </a:cubicBezTo>
                <a:cubicBezTo>
                  <a:pt x="405" y="496"/>
                  <a:pt x="405" y="476"/>
                  <a:pt x="405" y="455"/>
                </a:cubicBezTo>
                <a:cubicBezTo>
                  <a:pt x="405" y="385"/>
                  <a:pt x="398" y="342"/>
                  <a:pt x="387" y="313"/>
                </a:cubicBezTo>
                <a:cubicBezTo>
                  <a:pt x="387" y="308"/>
                  <a:pt x="385" y="303"/>
                  <a:pt x="382" y="300"/>
                </a:cubicBezTo>
                <a:cubicBezTo>
                  <a:pt x="382" y="300"/>
                  <a:pt x="382" y="300"/>
                  <a:pt x="382" y="824"/>
                </a:cubicBezTo>
                <a:cubicBezTo>
                  <a:pt x="382" y="847"/>
                  <a:pt x="364" y="868"/>
                  <a:pt x="338" y="868"/>
                </a:cubicBezTo>
                <a:cubicBezTo>
                  <a:pt x="315" y="868"/>
                  <a:pt x="295" y="847"/>
                  <a:pt x="295" y="824"/>
                </a:cubicBezTo>
                <a:cubicBezTo>
                  <a:pt x="295" y="824"/>
                  <a:pt x="295" y="824"/>
                  <a:pt x="295" y="509"/>
                </a:cubicBezTo>
                <a:cubicBezTo>
                  <a:pt x="295" y="509"/>
                  <a:pt x="295" y="509"/>
                  <a:pt x="279" y="509"/>
                </a:cubicBezTo>
                <a:cubicBezTo>
                  <a:pt x="279" y="509"/>
                  <a:pt x="279" y="509"/>
                  <a:pt x="279" y="824"/>
                </a:cubicBezTo>
                <a:cubicBezTo>
                  <a:pt x="279" y="847"/>
                  <a:pt x="261" y="868"/>
                  <a:pt x="235" y="868"/>
                </a:cubicBezTo>
                <a:cubicBezTo>
                  <a:pt x="212" y="868"/>
                  <a:pt x="194" y="847"/>
                  <a:pt x="194" y="824"/>
                </a:cubicBezTo>
                <a:cubicBezTo>
                  <a:pt x="194" y="824"/>
                  <a:pt x="194" y="824"/>
                  <a:pt x="194" y="300"/>
                </a:cubicBezTo>
                <a:cubicBezTo>
                  <a:pt x="181" y="324"/>
                  <a:pt x="168" y="373"/>
                  <a:pt x="168" y="455"/>
                </a:cubicBezTo>
                <a:cubicBezTo>
                  <a:pt x="168" y="476"/>
                  <a:pt x="168" y="496"/>
                  <a:pt x="171" y="520"/>
                </a:cubicBezTo>
                <a:cubicBezTo>
                  <a:pt x="171" y="535"/>
                  <a:pt x="161" y="548"/>
                  <a:pt x="145" y="551"/>
                </a:cubicBezTo>
                <a:cubicBezTo>
                  <a:pt x="145" y="551"/>
                  <a:pt x="145" y="551"/>
                  <a:pt x="143" y="551"/>
                </a:cubicBezTo>
                <a:cubicBezTo>
                  <a:pt x="127" y="551"/>
                  <a:pt x="117" y="538"/>
                  <a:pt x="114" y="522"/>
                </a:cubicBezTo>
                <a:cubicBezTo>
                  <a:pt x="114" y="499"/>
                  <a:pt x="114" y="476"/>
                  <a:pt x="114" y="455"/>
                </a:cubicBezTo>
                <a:cubicBezTo>
                  <a:pt x="114" y="378"/>
                  <a:pt x="122" y="324"/>
                  <a:pt x="137" y="287"/>
                </a:cubicBezTo>
                <a:cubicBezTo>
                  <a:pt x="150" y="251"/>
                  <a:pt x="171" y="231"/>
                  <a:pt x="191" y="223"/>
                </a:cubicBezTo>
                <a:cubicBezTo>
                  <a:pt x="202" y="215"/>
                  <a:pt x="215" y="215"/>
                  <a:pt x="220" y="215"/>
                </a:cubicBezTo>
                <a:cubicBezTo>
                  <a:pt x="222" y="215"/>
                  <a:pt x="222" y="215"/>
                  <a:pt x="225" y="215"/>
                </a:cubicBezTo>
                <a:cubicBezTo>
                  <a:pt x="225" y="215"/>
                  <a:pt x="225" y="215"/>
                  <a:pt x="351" y="215"/>
                </a:cubicBezTo>
                <a:cubicBezTo>
                  <a:pt x="351" y="215"/>
                  <a:pt x="354" y="215"/>
                  <a:pt x="356" y="215"/>
                </a:cubicBezTo>
                <a:cubicBezTo>
                  <a:pt x="362" y="215"/>
                  <a:pt x="372" y="215"/>
                  <a:pt x="385" y="223"/>
                </a:cubicBezTo>
                <a:cubicBezTo>
                  <a:pt x="398" y="228"/>
                  <a:pt x="411" y="241"/>
                  <a:pt x="423" y="256"/>
                </a:cubicBezTo>
                <a:cubicBezTo>
                  <a:pt x="447" y="293"/>
                  <a:pt x="462" y="352"/>
                  <a:pt x="462" y="455"/>
                </a:cubicBezTo>
                <a:cubicBezTo>
                  <a:pt x="462" y="476"/>
                  <a:pt x="462" y="499"/>
                  <a:pt x="460" y="522"/>
                </a:cubicBezTo>
                <a:close/>
                <a:moveTo>
                  <a:pt x="860" y="522"/>
                </a:moveTo>
                <a:cubicBezTo>
                  <a:pt x="860" y="538"/>
                  <a:pt x="847" y="551"/>
                  <a:pt x="834" y="551"/>
                </a:cubicBezTo>
                <a:cubicBezTo>
                  <a:pt x="834" y="551"/>
                  <a:pt x="834" y="551"/>
                  <a:pt x="831" y="551"/>
                </a:cubicBezTo>
                <a:cubicBezTo>
                  <a:pt x="816" y="548"/>
                  <a:pt x="803" y="535"/>
                  <a:pt x="805" y="520"/>
                </a:cubicBezTo>
                <a:cubicBezTo>
                  <a:pt x="805" y="496"/>
                  <a:pt x="805" y="476"/>
                  <a:pt x="805" y="455"/>
                </a:cubicBezTo>
                <a:cubicBezTo>
                  <a:pt x="805" y="385"/>
                  <a:pt x="798" y="342"/>
                  <a:pt x="787" y="313"/>
                </a:cubicBezTo>
                <a:cubicBezTo>
                  <a:pt x="787" y="308"/>
                  <a:pt x="785" y="303"/>
                  <a:pt x="782" y="300"/>
                </a:cubicBezTo>
                <a:cubicBezTo>
                  <a:pt x="782" y="300"/>
                  <a:pt x="782" y="300"/>
                  <a:pt x="782" y="824"/>
                </a:cubicBezTo>
                <a:cubicBezTo>
                  <a:pt x="782" y="847"/>
                  <a:pt x="764" y="868"/>
                  <a:pt x="738" y="868"/>
                </a:cubicBezTo>
                <a:cubicBezTo>
                  <a:pt x="715" y="868"/>
                  <a:pt x="695" y="847"/>
                  <a:pt x="695" y="824"/>
                </a:cubicBezTo>
                <a:cubicBezTo>
                  <a:pt x="695" y="824"/>
                  <a:pt x="695" y="824"/>
                  <a:pt x="695" y="509"/>
                </a:cubicBezTo>
                <a:cubicBezTo>
                  <a:pt x="695" y="509"/>
                  <a:pt x="695" y="509"/>
                  <a:pt x="679" y="509"/>
                </a:cubicBezTo>
                <a:cubicBezTo>
                  <a:pt x="679" y="509"/>
                  <a:pt x="679" y="509"/>
                  <a:pt x="679" y="824"/>
                </a:cubicBezTo>
                <a:cubicBezTo>
                  <a:pt x="679" y="847"/>
                  <a:pt x="661" y="868"/>
                  <a:pt x="635" y="868"/>
                </a:cubicBezTo>
                <a:cubicBezTo>
                  <a:pt x="612" y="868"/>
                  <a:pt x="594" y="847"/>
                  <a:pt x="594" y="824"/>
                </a:cubicBezTo>
                <a:cubicBezTo>
                  <a:pt x="594" y="824"/>
                  <a:pt x="594" y="824"/>
                  <a:pt x="594" y="300"/>
                </a:cubicBezTo>
                <a:cubicBezTo>
                  <a:pt x="581" y="324"/>
                  <a:pt x="568" y="373"/>
                  <a:pt x="568" y="455"/>
                </a:cubicBezTo>
                <a:cubicBezTo>
                  <a:pt x="568" y="476"/>
                  <a:pt x="568" y="496"/>
                  <a:pt x="571" y="520"/>
                </a:cubicBezTo>
                <a:cubicBezTo>
                  <a:pt x="571" y="535"/>
                  <a:pt x="561" y="548"/>
                  <a:pt x="545" y="551"/>
                </a:cubicBezTo>
                <a:cubicBezTo>
                  <a:pt x="545" y="551"/>
                  <a:pt x="545" y="551"/>
                  <a:pt x="543" y="551"/>
                </a:cubicBezTo>
                <a:cubicBezTo>
                  <a:pt x="527" y="551"/>
                  <a:pt x="517" y="538"/>
                  <a:pt x="514" y="522"/>
                </a:cubicBezTo>
                <a:cubicBezTo>
                  <a:pt x="514" y="499"/>
                  <a:pt x="514" y="476"/>
                  <a:pt x="514" y="455"/>
                </a:cubicBezTo>
                <a:cubicBezTo>
                  <a:pt x="514" y="378"/>
                  <a:pt x="522" y="324"/>
                  <a:pt x="537" y="287"/>
                </a:cubicBezTo>
                <a:cubicBezTo>
                  <a:pt x="550" y="251"/>
                  <a:pt x="571" y="231"/>
                  <a:pt x="591" y="223"/>
                </a:cubicBezTo>
                <a:cubicBezTo>
                  <a:pt x="602" y="215"/>
                  <a:pt x="615" y="215"/>
                  <a:pt x="620" y="215"/>
                </a:cubicBezTo>
                <a:cubicBezTo>
                  <a:pt x="622" y="215"/>
                  <a:pt x="622" y="215"/>
                  <a:pt x="625" y="215"/>
                </a:cubicBezTo>
                <a:cubicBezTo>
                  <a:pt x="625" y="215"/>
                  <a:pt x="625" y="215"/>
                  <a:pt x="751" y="215"/>
                </a:cubicBezTo>
                <a:cubicBezTo>
                  <a:pt x="751" y="215"/>
                  <a:pt x="754" y="215"/>
                  <a:pt x="756" y="215"/>
                </a:cubicBezTo>
                <a:cubicBezTo>
                  <a:pt x="762" y="215"/>
                  <a:pt x="772" y="215"/>
                  <a:pt x="785" y="223"/>
                </a:cubicBezTo>
                <a:cubicBezTo>
                  <a:pt x="798" y="228"/>
                  <a:pt x="811" y="241"/>
                  <a:pt x="823" y="256"/>
                </a:cubicBezTo>
                <a:cubicBezTo>
                  <a:pt x="847" y="293"/>
                  <a:pt x="862" y="352"/>
                  <a:pt x="862" y="455"/>
                </a:cubicBezTo>
                <a:cubicBezTo>
                  <a:pt x="862" y="476"/>
                  <a:pt x="862" y="499"/>
                  <a:pt x="860" y="522"/>
                </a:cubicBezTo>
                <a:close/>
                <a:moveTo>
                  <a:pt x="1260" y="522"/>
                </a:moveTo>
                <a:cubicBezTo>
                  <a:pt x="1260" y="538"/>
                  <a:pt x="1247" y="551"/>
                  <a:pt x="1234" y="551"/>
                </a:cubicBezTo>
                <a:cubicBezTo>
                  <a:pt x="1234" y="551"/>
                  <a:pt x="1234" y="551"/>
                  <a:pt x="1231" y="551"/>
                </a:cubicBezTo>
                <a:cubicBezTo>
                  <a:pt x="1216" y="548"/>
                  <a:pt x="1203" y="535"/>
                  <a:pt x="1205" y="520"/>
                </a:cubicBezTo>
                <a:cubicBezTo>
                  <a:pt x="1205" y="496"/>
                  <a:pt x="1205" y="476"/>
                  <a:pt x="1205" y="455"/>
                </a:cubicBezTo>
                <a:cubicBezTo>
                  <a:pt x="1205" y="385"/>
                  <a:pt x="1198" y="342"/>
                  <a:pt x="1187" y="313"/>
                </a:cubicBezTo>
                <a:cubicBezTo>
                  <a:pt x="1187" y="308"/>
                  <a:pt x="1185" y="303"/>
                  <a:pt x="1182" y="300"/>
                </a:cubicBezTo>
                <a:cubicBezTo>
                  <a:pt x="1182" y="300"/>
                  <a:pt x="1182" y="300"/>
                  <a:pt x="1182" y="824"/>
                </a:cubicBezTo>
                <a:cubicBezTo>
                  <a:pt x="1182" y="847"/>
                  <a:pt x="1164" y="868"/>
                  <a:pt x="1138" y="868"/>
                </a:cubicBezTo>
                <a:cubicBezTo>
                  <a:pt x="1115" y="868"/>
                  <a:pt x="1095" y="847"/>
                  <a:pt x="1095" y="824"/>
                </a:cubicBezTo>
                <a:cubicBezTo>
                  <a:pt x="1095" y="824"/>
                  <a:pt x="1095" y="824"/>
                  <a:pt x="1095" y="509"/>
                </a:cubicBezTo>
                <a:cubicBezTo>
                  <a:pt x="1095" y="509"/>
                  <a:pt x="1095" y="509"/>
                  <a:pt x="1079" y="509"/>
                </a:cubicBezTo>
                <a:cubicBezTo>
                  <a:pt x="1079" y="509"/>
                  <a:pt x="1079" y="509"/>
                  <a:pt x="1079" y="824"/>
                </a:cubicBezTo>
                <a:cubicBezTo>
                  <a:pt x="1079" y="847"/>
                  <a:pt x="1061" y="868"/>
                  <a:pt x="1035" y="868"/>
                </a:cubicBezTo>
                <a:cubicBezTo>
                  <a:pt x="1012" y="868"/>
                  <a:pt x="994" y="847"/>
                  <a:pt x="994" y="824"/>
                </a:cubicBezTo>
                <a:cubicBezTo>
                  <a:pt x="994" y="824"/>
                  <a:pt x="994" y="824"/>
                  <a:pt x="994" y="300"/>
                </a:cubicBezTo>
                <a:cubicBezTo>
                  <a:pt x="981" y="324"/>
                  <a:pt x="968" y="373"/>
                  <a:pt x="968" y="455"/>
                </a:cubicBezTo>
                <a:cubicBezTo>
                  <a:pt x="968" y="476"/>
                  <a:pt x="968" y="496"/>
                  <a:pt x="971" y="520"/>
                </a:cubicBezTo>
                <a:cubicBezTo>
                  <a:pt x="971" y="535"/>
                  <a:pt x="961" y="548"/>
                  <a:pt x="945" y="551"/>
                </a:cubicBezTo>
                <a:cubicBezTo>
                  <a:pt x="945" y="551"/>
                  <a:pt x="945" y="551"/>
                  <a:pt x="943" y="551"/>
                </a:cubicBezTo>
                <a:cubicBezTo>
                  <a:pt x="927" y="551"/>
                  <a:pt x="917" y="538"/>
                  <a:pt x="914" y="522"/>
                </a:cubicBezTo>
                <a:cubicBezTo>
                  <a:pt x="914" y="499"/>
                  <a:pt x="914" y="476"/>
                  <a:pt x="914" y="455"/>
                </a:cubicBezTo>
                <a:cubicBezTo>
                  <a:pt x="914" y="378"/>
                  <a:pt x="922" y="324"/>
                  <a:pt x="937" y="287"/>
                </a:cubicBezTo>
                <a:cubicBezTo>
                  <a:pt x="950" y="251"/>
                  <a:pt x="971" y="231"/>
                  <a:pt x="991" y="223"/>
                </a:cubicBezTo>
                <a:cubicBezTo>
                  <a:pt x="1002" y="215"/>
                  <a:pt x="1015" y="215"/>
                  <a:pt x="1020" y="215"/>
                </a:cubicBezTo>
                <a:cubicBezTo>
                  <a:pt x="1022" y="215"/>
                  <a:pt x="1022" y="215"/>
                  <a:pt x="1025" y="215"/>
                </a:cubicBezTo>
                <a:cubicBezTo>
                  <a:pt x="1025" y="215"/>
                  <a:pt x="1025" y="215"/>
                  <a:pt x="1151" y="215"/>
                </a:cubicBezTo>
                <a:cubicBezTo>
                  <a:pt x="1151" y="215"/>
                  <a:pt x="1154" y="215"/>
                  <a:pt x="1156" y="215"/>
                </a:cubicBezTo>
                <a:cubicBezTo>
                  <a:pt x="1162" y="215"/>
                  <a:pt x="1172" y="215"/>
                  <a:pt x="1185" y="223"/>
                </a:cubicBezTo>
                <a:cubicBezTo>
                  <a:pt x="1198" y="228"/>
                  <a:pt x="1211" y="241"/>
                  <a:pt x="1223" y="256"/>
                </a:cubicBezTo>
                <a:cubicBezTo>
                  <a:pt x="1247" y="293"/>
                  <a:pt x="1262" y="352"/>
                  <a:pt x="1262" y="455"/>
                </a:cubicBezTo>
                <a:cubicBezTo>
                  <a:pt x="1262" y="476"/>
                  <a:pt x="1262" y="499"/>
                  <a:pt x="1260" y="522"/>
                </a:cubicBezTo>
                <a:close/>
                <a:moveTo>
                  <a:pt x="1660" y="522"/>
                </a:moveTo>
                <a:cubicBezTo>
                  <a:pt x="1660" y="538"/>
                  <a:pt x="1647" y="551"/>
                  <a:pt x="1634" y="551"/>
                </a:cubicBezTo>
                <a:cubicBezTo>
                  <a:pt x="1634" y="551"/>
                  <a:pt x="1634" y="551"/>
                  <a:pt x="1631" y="551"/>
                </a:cubicBezTo>
                <a:cubicBezTo>
                  <a:pt x="1616" y="548"/>
                  <a:pt x="1603" y="535"/>
                  <a:pt x="1605" y="520"/>
                </a:cubicBezTo>
                <a:cubicBezTo>
                  <a:pt x="1605" y="496"/>
                  <a:pt x="1605" y="476"/>
                  <a:pt x="1605" y="455"/>
                </a:cubicBezTo>
                <a:cubicBezTo>
                  <a:pt x="1605" y="385"/>
                  <a:pt x="1598" y="342"/>
                  <a:pt x="1587" y="313"/>
                </a:cubicBezTo>
                <a:cubicBezTo>
                  <a:pt x="1587" y="308"/>
                  <a:pt x="1585" y="303"/>
                  <a:pt x="1582" y="300"/>
                </a:cubicBezTo>
                <a:cubicBezTo>
                  <a:pt x="1582" y="300"/>
                  <a:pt x="1582" y="300"/>
                  <a:pt x="1582" y="824"/>
                </a:cubicBezTo>
                <a:cubicBezTo>
                  <a:pt x="1582" y="847"/>
                  <a:pt x="1564" y="868"/>
                  <a:pt x="1538" y="868"/>
                </a:cubicBezTo>
                <a:cubicBezTo>
                  <a:pt x="1515" y="868"/>
                  <a:pt x="1495" y="847"/>
                  <a:pt x="1495" y="824"/>
                </a:cubicBezTo>
                <a:cubicBezTo>
                  <a:pt x="1495" y="824"/>
                  <a:pt x="1495" y="824"/>
                  <a:pt x="1495" y="509"/>
                </a:cubicBezTo>
                <a:cubicBezTo>
                  <a:pt x="1495" y="509"/>
                  <a:pt x="1495" y="509"/>
                  <a:pt x="1479" y="509"/>
                </a:cubicBezTo>
                <a:cubicBezTo>
                  <a:pt x="1479" y="509"/>
                  <a:pt x="1479" y="509"/>
                  <a:pt x="1479" y="824"/>
                </a:cubicBezTo>
                <a:cubicBezTo>
                  <a:pt x="1479" y="847"/>
                  <a:pt x="1461" y="868"/>
                  <a:pt x="1435" y="868"/>
                </a:cubicBezTo>
                <a:cubicBezTo>
                  <a:pt x="1412" y="868"/>
                  <a:pt x="1394" y="847"/>
                  <a:pt x="1394" y="824"/>
                </a:cubicBezTo>
                <a:cubicBezTo>
                  <a:pt x="1394" y="824"/>
                  <a:pt x="1394" y="824"/>
                  <a:pt x="1394" y="300"/>
                </a:cubicBezTo>
                <a:cubicBezTo>
                  <a:pt x="1381" y="324"/>
                  <a:pt x="1368" y="373"/>
                  <a:pt x="1368" y="455"/>
                </a:cubicBezTo>
                <a:cubicBezTo>
                  <a:pt x="1368" y="476"/>
                  <a:pt x="1368" y="496"/>
                  <a:pt x="1371" y="520"/>
                </a:cubicBezTo>
                <a:cubicBezTo>
                  <a:pt x="1371" y="535"/>
                  <a:pt x="1361" y="548"/>
                  <a:pt x="1345" y="551"/>
                </a:cubicBezTo>
                <a:cubicBezTo>
                  <a:pt x="1345" y="551"/>
                  <a:pt x="1345" y="551"/>
                  <a:pt x="1343" y="551"/>
                </a:cubicBezTo>
                <a:cubicBezTo>
                  <a:pt x="1327" y="551"/>
                  <a:pt x="1317" y="538"/>
                  <a:pt x="1314" y="522"/>
                </a:cubicBezTo>
                <a:cubicBezTo>
                  <a:pt x="1314" y="499"/>
                  <a:pt x="1314" y="476"/>
                  <a:pt x="1314" y="455"/>
                </a:cubicBezTo>
                <a:cubicBezTo>
                  <a:pt x="1314" y="378"/>
                  <a:pt x="1322" y="324"/>
                  <a:pt x="1337" y="287"/>
                </a:cubicBezTo>
                <a:cubicBezTo>
                  <a:pt x="1350" y="251"/>
                  <a:pt x="1371" y="231"/>
                  <a:pt x="1391" y="223"/>
                </a:cubicBezTo>
                <a:cubicBezTo>
                  <a:pt x="1402" y="215"/>
                  <a:pt x="1415" y="215"/>
                  <a:pt x="1420" y="215"/>
                </a:cubicBezTo>
                <a:cubicBezTo>
                  <a:pt x="1422" y="215"/>
                  <a:pt x="1422" y="215"/>
                  <a:pt x="1425" y="215"/>
                </a:cubicBezTo>
                <a:cubicBezTo>
                  <a:pt x="1425" y="215"/>
                  <a:pt x="1425" y="215"/>
                  <a:pt x="1551" y="215"/>
                </a:cubicBezTo>
                <a:cubicBezTo>
                  <a:pt x="1551" y="215"/>
                  <a:pt x="1554" y="215"/>
                  <a:pt x="1556" y="215"/>
                </a:cubicBezTo>
                <a:cubicBezTo>
                  <a:pt x="1562" y="215"/>
                  <a:pt x="1572" y="215"/>
                  <a:pt x="1585" y="223"/>
                </a:cubicBezTo>
                <a:cubicBezTo>
                  <a:pt x="1598" y="228"/>
                  <a:pt x="1611" y="241"/>
                  <a:pt x="1623" y="256"/>
                </a:cubicBezTo>
                <a:cubicBezTo>
                  <a:pt x="1647" y="293"/>
                  <a:pt x="1662" y="352"/>
                  <a:pt x="1662" y="455"/>
                </a:cubicBezTo>
                <a:cubicBezTo>
                  <a:pt x="1662" y="476"/>
                  <a:pt x="1662" y="499"/>
                  <a:pt x="1660" y="522"/>
                </a:cubicBezTo>
                <a:close/>
                <a:moveTo>
                  <a:pt x="2060" y="522"/>
                </a:moveTo>
                <a:cubicBezTo>
                  <a:pt x="2060" y="538"/>
                  <a:pt x="2047" y="551"/>
                  <a:pt x="2034" y="551"/>
                </a:cubicBezTo>
                <a:cubicBezTo>
                  <a:pt x="2034" y="551"/>
                  <a:pt x="2034" y="551"/>
                  <a:pt x="2031" y="551"/>
                </a:cubicBezTo>
                <a:cubicBezTo>
                  <a:pt x="2016" y="548"/>
                  <a:pt x="2003" y="535"/>
                  <a:pt x="2005" y="520"/>
                </a:cubicBezTo>
                <a:cubicBezTo>
                  <a:pt x="2005" y="496"/>
                  <a:pt x="2005" y="476"/>
                  <a:pt x="2005" y="455"/>
                </a:cubicBezTo>
                <a:cubicBezTo>
                  <a:pt x="2005" y="385"/>
                  <a:pt x="1998" y="342"/>
                  <a:pt x="1987" y="313"/>
                </a:cubicBezTo>
                <a:cubicBezTo>
                  <a:pt x="1987" y="308"/>
                  <a:pt x="1985" y="303"/>
                  <a:pt x="1982" y="300"/>
                </a:cubicBezTo>
                <a:cubicBezTo>
                  <a:pt x="1982" y="300"/>
                  <a:pt x="1982" y="300"/>
                  <a:pt x="1982" y="824"/>
                </a:cubicBezTo>
                <a:cubicBezTo>
                  <a:pt x="1982" y="847"/>
                  <a:pt x="1964" y="868"/>
                  <a:pt x="1938" y="868"/>
                </a:cubicBezTo>
                <a:cubicBezTo>
                  <a:pt x="1915" y="868"/>
                  <a:pt x="1895" y="847"/>
                  <a:pt x="1895" y="824"/>
                </a:cubicBezTo>
                <a:cubicBezTo>
                  <a:pt x="1895" y="824"/>
                  <a:pt x="1895" y="824"/>
                  <a:pt x="1895" y="509"/>
                </a:cubicBezTo>
                <a:cubicBezTo>
                  <a:pt x="1895" y="509"/>
                  <a:pt x="1895" y="509"/>
                  <a:pt x="1879" y="509"/>
                </a:cubicBezTo>
                <a:cubicBezTo>
                  <a:pt x="1879" y="509"/>
                  <a:pt x="1879" y="509"/>
                  <a:pt x="1879" y="824"/>
                </a:cubicBezTo>
                <a:cubicBezTo>
                  <a:pt x="1879" y="847"/>
                  <a:pt x="1861" y="868"/>
                  <a:pt x="1835" y="868"/>
                </a:cubicBezTo>
                <a:cubicBezTo>
                  <a:pt x="1812" y="868"/>
                  <a:pt x="1794" y="847"/>
                  <a:pt x="1794" y="824"/>
                </a:cubicBezTo>
                <a:cubicBezTo>
                  <a:pt x="1794" y="824"/>
                  <a:pt x="1794" y="824"/>
                  <a:pt x="1794" y="300"/>
                </a:cubicBezTo>
                <a:cubicBezTo>
                  <a:pt x="1781" y="324"/>
                  <a:pt x="1768" y="373"/>
                  <a:pt x="1768" y="455"/>
                </a:cubicBezTo>
                <a:cubicBezTo>
                  <a:pt x="1768" y="476"/>
                  <a:pt x="1768" y="496"/>
                  <a:pt x="1771" y="520"/>
                </a:cubicBezTo>
                <a:cubicBezTo>
                  <a:pt x="1771" y="535"/>
                  <a:pt x="1761" y="548"/>
                  <a:pt x="1745" y="551"/>
                </a:cubicBezTo>
                <a:cubicBezTo>
                  <a:pt x="1745" y="551"/>
                  <a:pt x="1745" y="551"/>
                  <a:pt x="1743" y="551"/>
                </a:cubicBezTo>
                <a:cubicBezTo>
                  <a:pt x="1727" y="551"/>
                  <a:pt x="1717" y="538"/>
                  <a:pt x="1714" y="522"/>
                </a:cubicBezTo>
                <a:cubicBezTo>
                  <a:pt x="1714" y="499"/>
                  <a:pt x="1714" y="476"/>
                  <a:pt x="1714" y="455"/>
                </a:cubicBezTo>
                <a:cubicBezTo>
                  <a:pt x="1714" y="378"/>
                  <a:pt x="1722" y="324"/>
                  <a:pt x="1737" y="287"/>
                </a:cubicBezTo>
                <a:cubicBezTo>
                  <a:pt x="1750" y="251"/>
                  <a:pt x="1771" y="231"/>
                  <a:pt x="1791" y="223"/>
                </a:cubicBezTo>
                <a:cubicBezTo>
                  <a:pt x="1802" y="215"/>
                  <a:pt x="1815" y="215"/>
                  <a:pt x="1820" y="215"/>
                </a:cubicBezTo>
                <a:cubicBezTo>
                  <a:pt x="1822" y="215"/>
                  <a:pt x="1822" y="215"/>
                  <a:pt x="1825" y="215"/>
                </a:cubicBezTo>
                <a:cubicBezTo>
                  <a:pt x="1825" y="215"/>
                  <a:pt x="1825" y="215"/>
                  <a:pt x="1951" y="215"/>
                </a:cubicBezTo>
                <a:cubicBezTo>
                  <a:pt x="1951" y="215"/>
                  <a:pt x="1954" y="215"/>
                  <a:pt x="1956" y="215"/>
                </a:cubicBezTo>
                <a:cubicBezTo>
                  <a:pt x="1962" y="215"/>
                  <a:pt x="1972" y="215"/>
                  <a:pt x="1985" y="223"/>
                </a:cubicBezTo>
                <a:cubicBezTo>
                  <a:pt x="1998" y="228"/>
                  <a:pt x="2011" y="241"/>
                  <a:pt x="2023" y="256"/>
                </a:cubicBezTo>
                <a:cubicBezTo>
                  <a:pt x="2047" y="293"/>
                  <a:pt x="2062" y="352"/>
                  <a:pt x="2062" y="455"/>
                </a:cubicBezTo>
                <a:cubicBezTo>
                  <a:pt x="2062" y="476"/>
                  <a:pt x="2062" y="499"/>
                  <a:pt x="2060" y="522"/>
                </a:cubicBezTo>
                <a:close/>
                <a:moveTo>
                  <a:pt x="2460" y="522"/>
                </a:moveTo>
                <a:cubicBezTo>
                  <a:pt x="2460" y="538"/>
                  <a:pt x="2447" y="551"/>
                  <a:pt x="2434" y="551"/>
                </a:cubicBezTo>
                <a:cubicBezTo>
                  <a:pt x="2434" y="551"/>
                  <a:pt x="2434" y="551"/>
                  <a:pt x="2431" y="551"/>
                </a:cubicBezTo>
                <a:cubicBezTo>
                  <a:pt x="2416" y="548"/>
                  <a:pt x="2403" y="535"/>
                  <a:pt x="2405" y="520"/>
                </a:cubicBezTo>
                <a:cubicBezTo>
                  <a:pt x="2405" y="496"/>
                  <a:pt x="2405" y="476"/>
                  <a:pt x="2405" y="455"/>
                </a:cubicBezTo>
                <a:cubicBezTo>
                  <a:pt x="2405" y="385"/>
                  <a:pt x="2398" y="342"/>
                  <a:pt x="2387" y="313"/>
                </a:cubicBezTo>
                <a:cubicBezTo>
                  <a:pt x="2387" y="308"/>
                  <a:pt x="2385" y="303"/>
                  <a:pt x="2382" y="300"/>
                </a:cubicBezTo>
                <a:cubicBezTo>
                  <a:pt x="2382" y="300"/>
                  <a:pt x="2382" y="300"/>
                  <a:pt x="2382" y="824"/>
                </a:cubicBezTo>
                <a:cubicBezTo>
                  <a:pt x="2382" y="847"/>
                  <a:pt x="2364" y="868"/>
                  <a:pt x="2338" y="868"/>
                </a:cubicBezTo>
                <a:cubicBezTo>
                  <a:pt x="2315" y="868"/>
                  <a:pt x="2295" y="847"/>
                  <a:pt x="2295" y="824"/>
                </a:cubicBezTo>
                <a:cubicBezTo>
                  <a:pt x="2295" y="824"/>
                  <a:pt x="2295" y="824"/>
                  <a:pt x="2295" y="509"/>
                </a:cubicBezTo>
                <a:cubicBezTo>
                  <a:pt x="2295" y="509"/>
                  <a:pt x="2295" y="509"/>
                  <a:pt x="2279" y="509"/>
                </a:cubicBezTo>
                <a:cubicBezTo>
                  <a:pt x="2279" y="509"/>
                  <a:pt x="2279" y="509"/>
                  <a:pt x="2279" y="824"/>
                </a:cubicBezTo>
                <a:cubicBezTo>
                  <a:pt x="2279" y="847"/>
                  <a:pt x="2261" y="868"/>
                  <a:pt x="2235" y="868"/>
                </a:cubicBezTo>
                <a:cubicBezTo>
                  <a:pt x="2212" y="868"/>
                  <a:pt x="2194" y="847"/>
                  <a:pt x="2194" y="824"/>
                </a:cubicBezTo>
                <a:cubicBezTo>
                  <a:pt x="2194" y="824"/>
                  <a:pt x="2194" y="824"/>
                  <a:pt x="2194" y="300"/>
                </a:cubicBezTo>
                <a:cubicBezTo>
                  <a:pt x="2181" y="324"/>
                  <a:pt x="2168" y="373"/>
                  <a:pt x="2168" y="455"/>
                </a:cubicBezTo>
                <a:cubicBezTo>
                  <a:pt x="2168" y="476"/>
                  <a:pt x="2168" y="496"/>
                  <a:pt x="2171" y="520"/>
                </a:cubicBezTo>
                <a:cubicBezTo>
                  <a:pt x="2171" y="535"/>
                  <a:pt x="2161" y="548"/>
                  <a:pt x="2145" y="551"/>
                </a:cubicBezTo>
                <a:cubicBezTo>
                  <a:pt x="2145" y="551"/>
                  <a:pt x="2145" y="551"/>
                  <a:pt x="2143" y="551"/>
                </a:cubicBezTo>
                <a:cubicBezTo>
                  <a:pt x="2127" y="551"/>
                  <a:pt x="2117" y="538"/>
                  <a:pt x="2114" y="522"/>
                </a:cubicBezTo>
                <a:cubicBezTo>
                  <a:pt x="2114" y="499"/>
                  <a:pt x="2114" y="476"/>
                  <a:pt x="2114" y="455"/>
                </a:cubicBezTo>
                <a:cubicBezTo>
                  <a:pt x="2114" y="378"/>
                  <a:pt x="2122" y="324"/>
                  <a:pt x="2137" y="287"/>
                </a:cubicBezTo>
                <a:cubicBezTo>
                  <a:pt x="2150" y="251"/>
                  <a:pt x="2171" y="231"/>
                  <a:pt x="2191" y="223"/>
                </a:cubicBezTo>
                <a:cubicBezTo>
                  <a:pt x="2202" y="215"/>
                  <a:pt x="2215" y="215"/>
                  <a:pt x="2220" y="215"/>
                </a:cubicBezTo>
                <a:cubicBezTo>
                  <a:pt x="2222" y="215"/>
                  <a:pt x="2222" y="215"/>
                  <a:pt x="2225" y="215"/>
                </a:cubicBezTo>
                <a:cubicBezTo>
                  <a:pt x="2225" y="215"/>
                  <a:pt x="2225" y="215"/>
                  <a:pt x="2351" y="215"/>
                </a:cubicBezTo>
                <a:cubicBezTo>
                  <a:pt x="2351" y="215"/>
                  <a:pt x="2354" y="215"/>
                  <a:pt x="2356" y="215"/>
                </a:cubicBezTo>
                <a:cubicBezTo>
                  <a:pt x="2362" y="215"/>
                  <a:pt x="2372" y="215"/>
                  <a:pt x="2385" y="223"/>
                </a:cubicBezTo>
                <a:cubicBezTo>
                  <a:pt x="2398" y="228"/>
                  <a:pt x="2411" y="241"/>
                  <a:pt x="2423" y="256"/>
                </a:cubicBezTo>
                <a:cubicBezTo>
                  <a:pt x="2447" y="293"/>
                  <a:pt x="2462" y="352"/>
                  <a:pt x="2462" y="455"/>
                </a:cubicBezTo>
                <a:cubicBezTo>
                  <a:pt x="2462" y="476"/>
                  <a:pt x="2462" y="499"/>
                  <a:pt x="2460" y="522"/>
                </a:cubicBezTo>
                <a:close/>
                <a:moveTo>
                  <a:pt x="2860" y="522"/>
                </a:moveTo>
                <a:cubicBezTo>
                  <a:pt x="2860" y="538"/>
                  <a:pt x="2847" y="551"/>
                  <a:pt x="2834" y="551"/>
                </a:cubicBezTo>
                <a:cubicBezTo>
                  <a:pt x="2834" y="551"/>
                  <a:pt x="2834" y="551"/>
                  <a:pt x="2831" y="551"/>
                </a:cubicBezTo>
                <a:cubicBezTo>
                  <a:pt x="2816" y="548"/>
                  <a:pt x="2803" y="535"/>
                  <a:pt x="2805" y="520"/>
                </a:cubicBezTo>
                <a:cubicBezTo>
                  <a:pt x="2805" y="496"/>
                  <a:pt x="2805" y="476"/>
                  <a:pt x="2805" y="455"/>
                </a:cubicBezTo>
                <a:cubicBezTo>
                  <a:pt x="2805" y="385"/>
                  <a:pt x="2798" y="342"/>
                  <a:pt x="2787" y="313"/>
                </a:cubicBezTo>
                <a:cubicBezTo>
                  <a:pt x="2787" y="308"/>
                  <a:pt x="2785" y="303"/>
                  <a:pt x="2782" y="300"/>
                </a:cubicBezTo>
                <a:cubicBezTo>
                  <a:pt x="2782" y="300"/>
                  <a:pt x="2782" y="300"/>
                  <a:pt x="2782" y="824"/>
                </a:cubicBezTo>
                <a:cubicBezTo>
                  <a:pt x="2782" y="847"/>
                  <a:pt x="2764" y="868"/>
                  <a:pt x="2738" y="868"/>
                </a:cubicBezTo>
                <a:cubicBezTo>
                  <a:pt x="2715" y="868"/>
                  <a:pt x="2695" y="847"/>
                  <a:pt x="2695" y="824"/>
                </a:cubicBezTo>
                <a:cubicBezTo>
                  <a:pt x="2695" y="824"/>
                  <a:pt x="2695" y="824"/>
                  <a:pt x="2695" y="509"/>
                </a:cubicBezTo>
                <a:cubicBezTo>
                  <a:pt x="2695" y="509"/>
                  <a:pt x="2695" y="509"/>
                  <a:pt x="2679" y="509"/>
                </a:cubicBezTo>
                <a:cubicBezTo>
                  <a:pt x="2679" y="509"/>
                  <a:pt x="2679" y="509"/>
                  <a:pt x="2679" y="824"/>
                </a:cubicBezTo>
                <a:cubicBezTo>
                  <a:pt x="2679" y="847"/>
                  <a:pt x="2661" y="868"/>
                  <a:pt x="2635" y="868"/>
                </a:cubicBezTo>
                <a:cubicBezTo>
                  <a:pt x="2612" y="868"/>
                  <a:pt x="2594" y="847"/>
                  <a:pt x="2594" y="824"/>
                </a:cubicBezTo>
                <a:cubicBezTo>
                  <a:pt x="2594" y="824"/>
                  <a:pt x="2594" y="824"/>
                  <a:pt x="2594" y="300"/>
                </a:cubicBezTo>
                <a:cubicBezTo>
                  <a:pt x="2581" y="324"/>
                  <a:pt x="2568" y="373"/>
                  <a:pt x="2568" y="455"/>
                </a:cubicBezTo>
                <a:cubicBezTo>
                  <a:pt x="2568" y="476"/>
                  <a:pt x="2568" y="496"/>
                  <a:pt x="2571" y="520"/>
                </a:cubicBezTo>
                <a:cubicBezTo>
                  <a:pt x="2571" y="535"/>
                  <a:pt x="2561" y="548"/>
                  <a:pt x="2545" y="551"/>
                </a:cubicBezTo>
                <a:cubicBezTo>
                  <a:pt x="2545" y="551"/>
                  <a:pt x="2545" y="551"/>
                  <a:pt x="2543" y="551"/>
                </a:cubicBezTo>
                <a:cubicBezTo>
                  <a:pt x="2527" y="551"/>
                  <a:pt x="2517" y="538"/>
                  <a:pt x="2514" y="522"/>
                </a:cubicBezTo>
                <a:cubicBezTo>
                  <a:pt x="2514" y="499"/>
                  <a:pt x="2514" y="476"/>
                  <a:pt x="2514" y="455"/>
                </a:cubicBezTo>
                <a:cubicBezTo>
                  <a:pt x="2514" y="378"/>
                  <a:pt x="2522" y="324"/>
                  <a:pt x="2537" y="287"/>
                </a:cubicBezTo>
                <a:cubicBezTo>
                  <a:pt x="2550" y="251"/>
                  <a:pt x="2571" y="231"/>
                  <a:pt x="2591" y="223"/>
                </a:cubicBezTo>
                <a:cubicBezTo>
                  <a:pt x="2602" y="215"/>
                  <a:pt x="2615" y="215"/>
                  <a:pt x="2620" y="215"/>
                </a:cubicBezTo>
                <a:cubicBezTo>
                  <a:pt x="2622" y="215"/>
                  <a:pt x="2622" y="215"/>
                  <a:pt x="2625" y="215"/>
                </a:cubicBezTo>
                <a:cubicBezTo>
                  <a:pt x="2625" y="215"/>
                  <a:pt x="2625" y="215"/>
                  <a:pt x="2751" y="215"/>
                </a:cubicBezTo>
                <a:cubicBezTo>
                  <a:pt x="2751" y="215"/>
                  <a:pt x="2754" y="215"/>
                  <a:pt x="2756" y="215"/>
                </a:cubicBezTo>
                <a:cubicBezTo>
                  <a:pt x="2762" y="215"/>
                  <a:pt x="2772" y="215"/>
                  <a:pt x="2785" y="223"/>
                </a:cubicBezTo>
                <a:cubicBezTo>
                  <a:pt x="2798" y="228"/>
                  <a:pt x="2811" y="241"/>
                  <a:pt x="2823" y="256"/>
                </a:cubicBezTo>
                <a:cubicBezTo>
                  <a:pt x="2847" y="293"/>
                  <a:pt x="2862" y="352"/>
                  <a:pt x="2862" y="455"/>
                </a:cubicBezTo>
                <a:cubicBezTo>
                  <a:pt x="2862" y="476"/>
                  <a:pt x="2862" y="499"/>
                  <a:pt x="2860" y="522"/>
                </a:cubicBezTo>
                <a:close/>
                <a:moveTo>
                  <a:pt x="3260" y="522"/>
                </a:moveTo>
                <a:cubicBezTo>
                  <a:pt x="3260" y="538"/>
                  <a:pt x="3247" y="551"/>
                  <a:pt x="3234" y="551"/>
                </a:cubicBezTo>
                <a:cubicBezTo>
                  <a:pt x="3234" y="551"/>
                  <a:pt x="3234" y="551"/>
                  <a:pt x="3231" y="551"/>
                </a:cubicBezTo>
                <a:cubicBezTo>
                  <a:pt x="3216" y="548"/>
                  <a:pt x="3203" y="535"/>
                  <a:pt x="3205" y="520"/>
                </a:cubicBezTo>
                <a:cubicBezTo>
                  <a:pt x="3205" y="496"/>
                  <a:pt x="3205" y="476"/>
                  <a:pt x="3205" y="455"/>
                </a:cubicBezTo>
                <a:cubicBezTo>
                  <a:pt x="3205" y="385"/>
                  <a:pt x="3198" y="342"/>
                  <a:pt x="3187" y="313"/>
                </a:cubicBezTo>
                <a:cubicBezTo>
                  <a:pt x="3187" y="308"/>
                  <a:pt x="3185" y="303"/>
                  <a:pt x="3182" y="300"/>
                </a:cubicBezTo>
                <a:cubicBezTo>
                  <a:pt x="3182" y="300"/>
                  <a:pt x="3182" y="300"/>
                  <a:pt x="3182" y="824"/>
                </a:cubicBezTo>
                <a:cubicBezTo>
                  <a:pt x="3182" y="847"/>
                  <a:pt x="3164" y="868"/>
                  <a:pt x="3138" y="868"/>
                </a:cubicBezTo>
                <a:cubicBezTo>
                  <a:pt x="3115" y="868"/>
                  <a:pt x="3095" y="847"/>
                  <a:pt x="3095" y="824"/>
                </a:cubicBezTo>
                <a:cubicBezTo>
                  <a:pt x="3095" y="824"/>
                  <a:pt x="3095" y="824"/>
                  <a:pt x="3095" y="509"/>
                </a:cubicBezTo>
                <a:cubicBezTo>
                  <a:pt x="3095" y="509"/>
                  <a:pt x="3095" y="509"/>
                  <a:pt x="3079" y="509"/>
                </a:cubicBezTo>
                <a:cubicBezTo>
                  <a:pt x="3079" y="509"/>
                  <a:pt x="3079" y="509"/>
                  <a:pt x="3079" y="824"/>
                </a:cubicBezTo>
                <a:cubicBezTo>
                  <a:pt x="3079" y="847"/>
                  <a:pt x="3061" y="868"/>
                  <a:pt x="3035" y="868"/>
                </a:cubicBezTo>
                <a:cubicBezTo>
                  <a:pt x="3012" y="868"/>
                  <a:pt x="2994" y="847"/>
                  <a:pt x="2994" y="824"/>
                </a:cubicBezTo>
                <a:cubicBezTo>
                  <a:pt x="2994" y="824"/>
                  <a:pt x="2994" y="824"/>
                  <a:pt x="2994" y="300"/>
                </a:cubicBezTo>
                <a:cubicBezTo>
                  <a:pt x="2981" y="324"/>
                  <a:pt x="2968" y="373"/>
                  <a:pt x="2968" y="455"/>
                </a:cubicBezTo>
                <a:cubicBezTo>
                  <a:pt x="2968" y="476"/>
                  <a:pt x="2968" y="496"/>
                  <a:pt x="2971" y="520"/>
                </a:cubicBezTo>
                <a:cubicBezTo>
                  <a:pt x="2971" y="535"/>
                  <a:pt x="2961" y="548"/>
                  <a:pt x="2945" y="551"/>
                </a:cubicBezTo>
                <a:cubicBezTo>
                  <a:pt x="2945" y="551"/>
                  <a:pt x="2945" y="551"/>
                  <a:pt x="2943" y="551"/>
                </a:cubicBezTo>
                <a:cubicBezTo>
                  <a:pt x="2927" y="551"/>
                  <a:pt x="2917" y="538"/>
                  <a:pt x="2914" y="522"/>
                </a:cubicBezTo>
                <a:cubicBezTo>
                  <a:pt x="2914" y="499"/>
                  <a:pt x="2914" y="476"/>
                  <a:pt x="2914" y="455"/>
                </a:cubicBezTo>
                <a:cubicBezTo>
                  <a:pt x="2914" y="378"/>
                  <a:pt x="2922" y="324"/>
                  <a:pt x="2937" y="287"/>
                </a:cubicBezTo>
                <a:cubicBezTo>
                  <a:pt x="2950" y="251"/>
                  <a:pt x="2971" y="231"/>
                  <a:pt x="2991" y="223"/>
                </a:cubicBezTo>
                <a:cubicBezTo>
                  <a:pt x="3002" y="215"/>
                  <a:pt x="3015" y="215"/>
                  <a:pt x="3020" y="215"/>
                </a:cubicBezTo>
                <a:cubicBezTo>
                  <a:pt x="3022" y="215"/>
                  <a:pt x="3022" y="215"/>
                  <a:pt x="3025" y="215"/>
                </a:cubicBezTo>
                <a:cubicBezTo>
                  <a:pt x="3025" y="215"/>
                  <a:pt x="3025" y="215"/>
                  <a:pt x="3151" y="215"/>
                </a:cubicBezTo>
                <a:cubicBezTo>
                  <a:pt x="3151" y="215"/>
                  <a:pt x="3154" y="215"/>
                  <a:pt x="3156" y="215"/>
                </a:cubicBezTo>
                <a:cubicBezTo>
                  <a:pt x="3162" y="215"/>
                  <a:pt x="3172" y="215"/>
                  <a:pt x="3185" y="223"/>
                </a:cubicBezTo>
                <a:cubicBezTo>
                  <a:pt x="3198" y="228"/>
                  <a:pt x="3211" y="241"/>
                  <a:pt x="3223" y="256"/>
                </a:cubicBezTo>
                <a:cubicBezTo>
                  <a:pt x="3247" y="293"/>
                  <a:pt x="3262" y="352"/>
                  <a:pt x="3262" y="455"/>
                </a:cubicBezTo>
                <a:cubicBezTo>
                  <a:pt x="3262" y="476"/>
                  <a:pt x="3262" y="499"/>
                  <a:pt x="3260" y="522"/>
                </a:cubicBezTo>
                <a:close/>
                <a:moveTo>
                  <a:pt x="3660" y="522"/>
                </a:moveTo>
                <a:cubicBezTo>
                  <a:pt x="3660" y="538"/>
                  <a:pt x="3647" y="551"/>
                  <a:pt x="3634" y="551"/>
                </a:cubicBezTo>
                <a:cubicBezTo>
                  <a:pt x="3634" y="551"/>
                  <a:pt x="3634" y="551"/>
                  <a:pt x="3631" y="551"/>
                </a:cubicBezTo>
                <a:cubicBezTo>
                  <a:pt x="3616" y="548"/>
                  <a:pt x="3603" y="535"/>
                  <a:pt x="3605" y="520"/>
                </a:cubicBezTo>
                <a:cubicBezTo>
                  <a:pt x="3605" y="496"/>
                  <a:pt x="3605" y="476"/>
                  <a:pt x="3605" y="455"/>
                </a:cubicBezTo>
                <a:cubicBezTo>
                  <a:pt x="3605" y="385"/>
                  <a:pt x="3598" y="342"/>
                  <a:pt x="3587" y="313"/>
                </a:cubicBezTo>
                <a:cubicBezTo>
                  <a:pt x="3587" y="308"/>
                  <a:pt x="3585" y="303"/>
                  <a:pt x="3582" y="300"/>
                </a:cubicBezTo>
                <a:cubicBezTo>
                  <a:pt x="3582" y="300"/>
                  <a:pt x="3582" y="300"/>
                  <a:pt x="3582" y="824"/>
                </a:cubicBezTo>
                <a:cubicBezTo>
                  <a:pt x="3582" y="847"/>
                  <a:pt x="3564" y="868"/>
                  <a:pt x="3538" y="868"/>
                </a:cubicBezTo>
                <a:cubicBezTo>
                  <a:pt x="3515" y="868"/>
                  <a:pt x="3495" y="847"/>
                  <a:pt x="3495" y="824"/>
                </a:cubicBezTo>
                <a:cubicBezTo>
                  <a:pt x="3495" y="824"/>
                  <a:pt x="3495" y="824"/>
                  <a:pt x="3495" y="509"/>
                </a:cubicBezTo>
                <a:cubicBezTo>
                  <a:pt x="3495" y="509"/>
                  <a:pt x="3495" y="509"/>
                  <a:pt x="3479" y="509"/>
                </a:cubicBezTo>
                <a:cubicBezTo>
                  <a:pt x="3479" y="509"/>
                  <a:pt x="3479" y="509"/>
                  <a:pt x="3479" y="824"/>
                </a:cubicBezTo>
                <a:cubicBezTo>
                  <a:pt x="3479" y="847"/>
                  <a:pt x="3461" y="868"/>
                  <a:pt x="3435" y="868"/>
                </a:cubicBezTo>
                <a:cubicBezTo>
                  <a:pt x="3412" y="868"/>
                  <a:pt x="3394" y="847"/>
                  <a:pt x="3394" y="824"/>
                </a:cubicBezTo>
                <a:cubicBezTo>
                  <a:pt x="3394" y="824"/>
                  <a:pt x="3394" y="824"/>
                  <a:pt x="3394" y="300"/>
                </a:cubicBezTo>
                <a:cubicBezTo>
                  <a:pt x="3381" y="324"/>
                  <a:pt x="3368" y="373"/>
                  <a:pt x="3368" y="455"/>
                </a:cubicBezTo>
                <a:cubicBezTo>
                  <a:pt x="3368" y="476"/>
                  <a:pt x="3368" y="496"/>
                  <a:pt x="3371" y="520"/>
                </a:cubicBezTo>
                <a:cubicBezTo>
                  <a:pt x="3371" y="535"/>
                  <a:pt x="3361" y="548"/>
                  <a:pt x="3345" y="551"/>
                </a:cubicBezTo>
                <a:cubicBezTo>
                  <a:pt x="3345" y="551"/>
                  <a:pt x="3345" y="551"/>
                  <a:pt x="3343" y="551"/>
                </a:cubicBezTo>
                <a:cubicBezTo>
                  <a:pt x="3327" y="551"/>
                  <a:pt x="3317" y="538"/>
                  <a:pt x="3314" y="522"/>
                </a:cubicBezTo>
                <a:cubicBezTo>
                  <a:pt x="3314" y="499"/>
                  <a:pt x="3314" y="476"/>
                  <a:pt x="3314" y="455"/>
                </a:cubicBezTo>
                <a:cubicBezTo>
                  <a:pt x="3314" y="378"/>
                  <a:pt x="3322" y="324"/>
                  <a:pt x="3337" y="287"/>
                </a:cubicBezTo>
                <a:cubicBezTo>
                  <a:pt x="3350" y="251"/>
                  <a:pt x="3371" y="231"/>
                  <a:pt x="3391" y="223"/>
                </a:cubicBezTo>
                <a:cubicBezTo>
                  <a:pt x="3402" y="215"/>
                  <a:pt x="3415" y="215"/>
                  <a:pt x="3420" y="215"/>
                </a:cubicBezTo>
                <a:cubicBezTo>
                  <a:pt x="3422" y="215"/>
                  <a:pt x="3422" y="215"/>
                  <a:pt x="3425" y="215"/>
                </a:cubicBezTo>
                <a:cubicBezTo>
                  <a:pt x="3425" y="215"/>
                  <a:pt x="3425" y="215"/>
                  <a:pt x="3551" y="215"/>
                </a:cubicBezTo>
                <a:cubicBezTo>
                  <a:pt x="3551" y="215"/>
                  <a:pt x="3554" y="215"/>
                  <a:pt x="3556" y="215"/>
                </a:cubicBezTo>
                <a:cubicBezTo>
                  <a:pt x="3562" y="215"/>
                  <a:pt x="3572" y="215"/>
                  <a:pt x="3585" y="223"/>
                </a:cubicBezTo>
                <a:cubicBezTo>
                  <a:pt x="3598" y="228"/>
                  <a:pt x="3611" y="241"/>
                  <a:pt x="3623" y="256"/>
                </a:cubicBezTo>
                <a:cubicBezTo>
                  <a:pt x="3647" y="293"/>
                  <a:pt x="3662" y="352"/>
                  <a:pt x="3662" y="455"/>
                </a:cubicBezTo>
                <a:cubicBezTo>
                  <a:pt x="3662" y="476"/>
                  <a:pt x="3662" y="499"/>
                  <a:pt x="3660" y="522"/>
                </a:cubicBezTo>
                <a:close/>
                <a:moveTo>
                  <a:pt x="4060" y="522"/>
                </a:moveTo>
                <a:cubicBezTo>
                  <a:pt x="4060" y="538"/>
                  <a:pt x="4047" y="551"/>
                  <a:pt x="4034" y="551"/>
                </a:cubicBezTo>
                <a:cubicBezTo>
                  <a:pt x="4034" y="551"/>
                  <a:pt x="4034" y="551"/>
                  <a:pt x="4031" y="551"/>
                </a:cubicBezTo>
                <a:cubicBezTo>
                  <a:pt x="4016" y="548"/>
                  <a:pt x="4003" y="535"/>
                  <a:pt x="4005" y="520"/>
                </a:cubicBezTo>
                <a:cubicBezTo>
                  <a:pt x="4005" y="496"/>
                  <a:pt x="4005" y="476"/>
                  <a:pt x="4005" y="455"/>
                </a:cubicBezTo>
                <a:cubicBezTo>
                  <a:pt x="4005" y="385"/>
                  <a:pt x="3998" y="342"/>
                  <a:pt x="3987" y="313"/>
                </a:cubicBezTo>
                <a:cubicBezTo>
                  <a:pt x="3987" y="308"/>
                  <a:pt x="3985" y="303"/>
                  <a:pt x="3982" y="300"/>
                </a:cubicBezTo>
                <a:cubicBezTo>
                  <a:pt x="3982" y="300"/>
                  <a:pt x="3982" y="300"/>
                  <a:pt x="3982" y="824"/>
                </a:cubicBezTo>
                <a:cubicBezTo>
                  <a:pt x="3982" y="847"/>
                  <a:pt x="3964" y="868"/>
                  <a:pt x="3938" y="868"/>
                </a:cubicBezTo>
                <a:cubicBezTo>
                  <a:pt x="3915" y="868"/>
                  <a:pt x="3895" y="847"/>
                  <a:pt x="3895" y="824"/>
                </a:cubicBezTo>
                <a:cubicBezTo>
                  <a:pt x="3895" y="824"/>
                  <a:pt x="3895" y="824"/>
                  <a:pt x="3895" y="509"/>
                </a:cubicBezTo>
                <a:cubicBezTo>
                  <a:pt x="3895" y="509"/>
                  <a:pt x="3895" y="509"/>
                  <a:pt x="3879" y="509"/>
                </a:cubicBezTo>
                <a:cubicBezTo>
                  <a:pt x="3879" y="509"/>
                  <a:pt x="3879" y="509"/>
                  <a:pt x="3879" y="824"/>
                </a:cubicBezTo>
                <a:cubicBezTo>
                  <a:pt x="3879" y="847"/>
                  <a:pt x="3861" y="868"/>
                  <a:pt x="3835" y="868"/>
                </a:cubicBezTo>
                <a:cubicBezTo>
                  <a:pt x="3812" y="868"/>
                  <a:pt x="3794" y="847"/>
                  <a:pt x="3794" y="824"/>
                </a:cubicBezTo>
                <a:cubicBezTo>
                  <a:pt x="3794" y="824"/>
                  <a:pt x="3794" y="824"/>
                  <a:pt x="3794" y="300"/>
                </a:cubicBezTo>
                <a:cubicBezTo>
                  <a:pt x="3781" y="324"/>
                  <a:pt x="3768" y="373"/>
                  <a:pt x="3768" y="455"/>
                </a:cubicBezTo>
                <a:cubicBezTo>
                  <a:pt x="3768" y="476"/>
                  <a:pt x="3768" y="496"/>
                  <a:pt x="3771" y="520"/>
                </a:cubicBezTo>
                <a:cubicBezTo>
                  <a:pt x="3771" y="535"/>
                  <a:pt x="3761" y="548"/>
                  <a:pt x="3745" y="551"/>
                </a:cubicBezTo>
                <a:cubicBezTo>
                  <a:pt x="3745" y="551"/>
                  <a:pt x="3745" y="551"/>
                  <a:pt x="3743" y="551"/>
                </a:cubicBezTo>
                <a:cubicBezTo>
                  <a:pt x="3727" y="551"/>
                  <a:pt x="3717" y="538"/>
                  <a:pt x="3714" y="522"/>
                </a:cubicBezTo>
                <a:cubicBezTo>
                  <a:pt x="3714" y="499"/>
                  <a:pt x="3714" y="476"/>
                  <a:pt x="3714" y="455"/>
                </a:cubicBezTo>
                <a:cubicBezTo>
                  <a:pt x="3714" y="378"/>
                  <a:pt x="3722" y="324"/>
                  <a:pt x="3737" y="287"/>
                </a:cubicBezTo>
                <a:cubicBezTo>
                  <a:pt x="3750" y="251"/>
                  <a:pt x="3771" y="231"/>
                  <a:pt x="3791" y="223"/>
                </a:cubicBezTo>
                <a:cubicBezTo>
                  <a:pt x="3802" y="215"/>
                  <a:pt x="3815" y="215"/>
                  <a:pt x="3820" y="215"/>
                </a:cubicBezTo>
                <a:cubicBezTo>
                  <a:pt x="3822" y="215"/>
                  <a:pt x="3822" y="215"/>
                  <a:pt x="3825" y="215"/>
                </a:cubicBezTo>
                <a:cubicBezTo>
                  <a:pt x="3825" y="215"/>
                  <a:pt x="3825" y="215"/>
                  <a:pt x="3951" y="215"/>
                </a:cubicBezTo>
                <a:cubicBezTo>
                  <a:pt x="3951" y="215"/>
                  <a:pt x="3954" y="215"/>
                  <a:pt x="3956" y="215"/>
                </a:cubicBezTo>
                <a:cubicBezTo>
                  <a:pt x="3962" y="215"/>
                  <a:pt x="3972" y="215"/>
                  <a:pt x="3985" y="223"/>
                </a:cubicBezTo>
                <a:cubicBezTo>
                  <a:pt x="3998" y="228"/>
                  <a:pt x="4011" y="241"/>
                  <a:pt x="4023" y="256"/>
                </a:cubicBezTo>
                <a:cubicBezTo>
                  <a:pt x="4047" y="293"/>
                  <a:pt x="4062" y="352"/>
                  <a:pt x="4062" y="455"/>
                </a:cubicBezTo>
                <a:cubicBezTo>
                  <a:pt x="4062" y="476"/>
                  <a:pt x="4062" y="499"/>
                  <a:pt x="4060" y="5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0794158-0594-C745-B00E-62EFC0E348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7281890"/>
              </p:ext>
            </p:extLst>
          </p:nvPr>
        </p:nvGraphicFramePr>
        <p:xfrm>
          <a:off x="5182935" y="2161778"/>
          <a:ext cx="3064893" cy="2716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1627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C5983-D980-4B64-B153-B7376420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Baseline </a:t>
            </a:r>
            <a:r>
              <a:rPr lang="en-NZ" dirty="0" smtClean="0"/>
              <a:t>characteristics</a:t>
            </a:r>
            <a:endParaRPr lang="en-NZ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587F206-2E7C-43C4-AD48-3DFD2A16E9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/>
              <a:t>T1D, type 1 diabetes; T2D, type 2 diabetes.</a:t>
            </a:r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  <p:graphicFrame>
        <p:nvGraphicFramePr>
          <p:cNvPr id="21" name="Content Placeholder 6">
            <a:extLst>
              <a:ext uri="{FF2B5EF4-FFF2-40B4-BE49-F238E27FC236}">
                <a16:creationId xmlns:a16="http://schemas.microsoft.com/office/drawing/2014/main" id="{2F52E34D-3BC3-427C-89ED-3116A1D91E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8329348"/>
              </p:ext>
            </p:extLst>
          </p:nvPr>
        </p:nvGraphicFramePr>
        <p:xfrm>
          <a:off x="581025" y="2063750"/>
          <a:ext cx="7981950" cy="347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7325">
                  <a:extLst>
                    <a:ext uri="{9D8B030D-6E8A-4147-A177-3AD203B41FA5}">
                      <a16:colId xmlns:a16="http://schemas.microsoft.com/office/drawing/2014/main" val="3131728841"/>
                    </a:ext>
                  </a:extLst>
                </a:gridCol>
                <a:gridCol w="3984625">
                  <a:extLst>
                    <a:ext uri="{9D8B030D-6E8A-4147-A177-3AD203B41FA5}">
                      <a16:colId xmlns:a16="http://schemas.microsoft.com/office/drawing/2014/main" val="2904065857"/>
                    </a:ext>
                  </a:extLst>
                </a:gridCol>
              </a:tblGrid>
              <a:tr h="56125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NZ" sz="2400" b="1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Characteristic, n (%)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NZ" sz="2400" b="1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Patients (n=1723)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94726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T1D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1496 (87)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13179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T2D</a:t>
                      </a:r>
                      <a:endParaRPr lang="en-NZ" sz="2000" kern="1200" baseline="300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227 (13)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90468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Adults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1723 (100)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03AB8C-32AE-4298-9FAA-6E4C43D7A021}"/>
              </a:ext>
            </a:extLst>
          </p:cNvPr>
          <p:cNvCxnSpPr/>
          <p:nvPr/>
        </p:nvCxnSpPr>
        <p:spPr>
          <a:xfrm>
            <a:off x="1014234" y="310244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6B26CE-90F5-411A-AB8D-643830DF0B4C}"/>
              </a:ext>
            </a:extLst>
          </p:cNvPr>
          <p:cNvCxnSpPr/>
          <p:nvPr/>
        </p:nvCxnSpPr>
        <p:spPr>
          <a:xfrm>
            <a:off x="1014234" y="35700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7F5B6B4-527F-4F01-AD24-9713D335F9AF}"/>
              </a:ext>
            </a:extLst>
          </p:cNvPr>
          <p:cNvCxnSpPr/>
          <p:nvPr/>
        </p:nvCxnSpPr>
        <p:spPr>
          <a:xfrm>
            <a:off x="4942087" y="310244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B2C4AB7-A64A-4228-AFD7-BDAB8679E54D}"/>
              </a:ext>
            </a:extLst>
          </p:cNvPr>
          <p:cNvCxnSpPr/>
          <p:nvPr/>
        </p:nvCxnSpPr>
        <p:spPr>
          <a:xfrm>
            <a:off x="4942087" y="35700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01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24" y="1142873"/>
            <a:ext cx="8723376" cy="673735"/>
          </a:xfrm>
        </p:spPr>
        <p:txBody>
          <a:bodyPr/>
          <a:lstStyle/>
          <a:p>
            <a:r>
              <a:rPr lang="en-US" dirty="0"/>
              <a:t>Change from baseline in HbA1c at 2–4 months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081217"/>
            <a:ext cx="6068736" cy="6381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NZ" sz="1400" dirty="0"/>
          </a:p>
        </p:txBody>
      </p:sp>
      <p:graphicFrame>
        <p:nvGraphicFramePr>
          <p:cNvPr id="25" name="Content Placeholder 6">
            <a:extLst>
              <a:ext uri="{FF2B5EF4-FFF2-40B4-BE49-F238E27FC236}">
                <a16:creationId xmlns:a16="http://schemas.microsoft.com/office/drawing/2014/main" id="{B06D0B6F-AA0F-AB42-9A69-506B48646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142045"/>
              </p:ext>
            </p:extLst>
          </p:nvPr>
        </p:nvGraphicFramePr>
        <p:xfrm>
          <a:off x="581025" y="2063750"/>
          <a:ext cx="7981950" cy="347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660">
                  <a:extLst>
                    <a:ext uri="{9D8B030D-6E8A-4147-A177-3AD203B41FA5}">
                      <a16:colId xmlns:a16="http://schemas.microsoft.com/office/drawing/2014/main" val="3131728841"/>
                    </a:ext>
                  </a:extLst>
                </a:gridCol>
                <a:gridCol w="4594290">
                  <a:extLst>
                    <a:ext uri="{9D8B030D-6E8A-4147-A177-3AD203B41FA5}">
                      <a16:colId xmlns:a16="http://schemas.microsoft.com/office/drawing/2014/main" val="2904065857"/>
                    </a:ext>
                  </a:extLst>
                </a:gridCol>
              </a:tblGrid>
              <a:tr h="56125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NZ" sz="2400" b="1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Patient group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/>
                        <a:buNone/>
                      </a:pPr>
                      <a:r>
                        <a:rPr lang="en-NZ" sz="2400" b="1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Absolute change (95% CI), %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094726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Overall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–0.55 (–0.70, –0.39)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313179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Adults</a:t>
                      </a:r>
                      <a:endParaRPr lang="en-NZ" sz="2000" kern="1200" baseline="300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–0.56 (–0.76, –0.36)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90468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Children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000" kern="1200" dirty="0">
                          <a:solidFill>
                            <a:srgbClr val="002344"/>
                          </a:solidFill>
                          <a:latin typeface="+mn-lt"/>
                          <a:ea typeface="+mn-ea"/>
                          <a:cs typeface="+mn-cs"/>
                        </a:rPr>
                        <a:t>–0.54 (–0.84, –0.23)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4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000" kern="1200" dirty="0">
                        <a:solidFill>
                          <a:srgbClr val="00234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7E0DA102-2AAD-8D44-A073-FD223E4868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624" y="6423786"/>
            <a:ext cx="8351520" cy="273876"/>
          </a:xfrm>
        </p:spPr>
        <p:txBody>
          <a:bodyPr/>
          <a:lstStyle/>
          <a:p>
            <a:r>
              <a:rPr lang="en-NZ" dirty="0"/>
              <a:t>CI, confidence interval; HbA1c, glycated haemoglobin; SE, standard error</a:t>
            </a:r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D21865-A7D9-E14A-9345-E68095DCDE31}"/>
              </a:ext>
            </a:extLst>
          </p:cNvPr>
          <p:cNvSpPr txBox="1"/>
          <p:nvPr/>
        </p:nvSpPr>
        <p:spPr>
          <a:xfrm>
            <a:off x="581024" y="4408794"/>
            <a:ext cx="7981951" cy="1477328"/>
          </a:xfrm>
          <a:prstGeom prst="rect">
            <a:avLst/>
          </a:prstGeom>
          <a:solidFill>
            <a:srgbClr val="002344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There was a significant  correlation between the change in HbA1c and HbA1c at baseline on regression analysis (slope, –0.31, SE 0.056, 95% CI –0.43 to – 0.19)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 each percentage increase in mean baseline HbA1c, </a:t>
            </a:r>
            <a:r>
              <a:rPr lang="en-US" dirty="0" smtClean="0">
                <a:solidFill>
                  <a:schemeClr val="bg1"/>
                </a:solidFill>
              </a:rPr>
              <a:t>the mean change in final </a:t>
            </a:r>
            <a:r>
              <a:rPr lang="en-US" dirty="0">
                <a:solidFill>
                  <a:schemeClr val="bg1"/>
                </a:solidFill>
              </a:rPr>
              <a:t>HbA1c fell by 0.31%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679F90-5F41-5B4D-8ADE-6016DBA69454}"/>
              </a:ext>
            </a:extLst>
          </p:cNvPr>
          <p:cNvCxnSpPr/>
          <p:nvPr/>
        </p:nvCxnSpPr>
        <p:spPr>
          <a:xfrm>
            <a:off x="1014234" y="310244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0AEC8A-113C-EE47-93BF-46CC05A38258}"/>
              </a:ext>
            </a:extLst>
          </p:cNvPr>
          <p:cNvCxnSpPr/>
          <p:nvPr/>
        </p:nvCxnSpPr>
        <p:spPr>
          <a:xfrm>
            <a:off x="1014234" y="35700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F3E68B0-E022-834B-BE32-8C5463EE502D}"/>
              </a:ext>
            </a:extLst>
          </p:cNvPr>
          <p:cNvCxnSpPr/>
          <p:nvPr/>
        </p:nvCxnSpPr>
        <p:spPr>
          <a:xfrm>
            <a:off x="4942087" y="3102449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965296A-6918-2B4B-9A93-9CA139ECCF47}"/>
              </a:ext>
            </a:extLst>
          </p:cNvPr>
          <p:cNvCxnSpPr/>
          <p:nvPr/>
        </p:nvCxnSpPr>
        <p:spPr>
          <a:xfrm>
            <a:off x="4942087" y="3570001"/>
            <a:ext cx="3252751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  <a:gs pos="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90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8425946-0B6C-4428-A750-E0C6C6AF5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24" y="1983350"/>
            <a:ext cx="5068525" cy="4090693"/>
          </a:xfrm>
          <a:prstGeom prst="rect">
            <a:avLst/>
          </a:prstGeom>
        </p:spPr>
      </p:pic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change in HbA1c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AD51FF4-8116-46AC-9E68-96E5C111544E}"/>
              </a:ext>
            </a:extLst>
          </p:cNvPr>
          <p:cNvSpPr txBox="1">
            <a:spLocks/>
          </p:cNvSpPr>
          <p:nvPr/>
        </p:nvSpPr>
        <p:spPr>
          <a:xfrm>
            <a:off x="533400" y="6407149"/>
            <a:ext cx="3613150" cy="33655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rgbClr val="00234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NZ" sz="14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404BE18-209A-4F46-844E-1C9CCDB7A8DF}"/>
              </a:ext>
            </a:extLst>
          </p:cNvPr>
          <p:cNvSpPr txBox="1"/>
          <p:nvPr/>
        </p:nvSpPr>
        <p:spPr>
          <a:xfrm>
            <a:off x="6603375" y="3131374"/>
            <a:ext cx="2238961" cy="1323439"/>
          </a:xfrm>
          <a:prstGeom prst="rect">
            <a:avLst/>
          </a:prstGeom>
          <a:solidFill>
            <a:srgbClr val="00234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There were no significant differences in the change in HbA1c from baseline between patients with T1D or T2D</a:t>
            </a:r>
          </a:p>
        </p:txBody>
      </p:sp>
      <p:sp>
        <p:nvSpPr>
          <p:cNvPr id="95" name="Text Placeholder 19">
            <a:extLst>
              <a:ext uri="{FF2B5EF4-FFF2-40B4-BE49-F238E27FC236}">
                <a16:creationId xmlns:a16="http://schemas.microsoft.com/office/drawing/2014/main" id="{ACFE2771-06F2-1B49-AEA2-A1687851FC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0624" y="6423786"/>
            <a:ext cx="8351520" cy="273876"/>
          </a:xfrm>
        </p:spPr>
        <p:txBody>
          <a:bodyPr/>
          <a:lstStyle/>
          <a:p>
            <a:r>
              <a:rPr lang="en-NZ" dirty="0"/>
              <a:t>*Statistically significant reduction from baseline. HbA1c, glycated haemoglobin; </a:t>
            </a:r>
            <a:r>
              <a:rPr lang="en-GB" dirty="0"/>
              <a:t>T1D, type 1 diabetes; T2D, type 2 diabetes</a:t>
            </a:r>
            <a:endParaRPr lang="en-NZ" dirty="0"/>
          </a:p>
          <a:p>
            <a:r>
              <a:rPr lang="en-NZ" dirty="0"/>
              <a:t>Evans M, et al. </a:t>
            </a:r>
            <a:r>
              <a:rPr lang="en-NZ" i="1" dirty="0"/>
              <a:t>Diabetes Ther. </a:t>
            </a:r>
            <a:r>
              <a:rPr lang="en-NZ" dirty="0"/>
              <a:t>2020;11:83–95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E7DFD4-09E8-FE46-B6F7-F4B09E5722AD}"/>
              </a:ext>
            </a:extLst>
          </p:cNvPr>
          <p:cNvSpPr txBox="1"/>
          <p:nvPr/>
        </p:nvSpPr>
        <p:spPr>
          <a:xfrm>
            <a:off x="1769432" y="316277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DA1A6"/>
                </a:solidFill>
              </a:rPr>
              <a:t>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B2261DC-8A4A-DE43-BFDE-1D75D4B296AA}"/>
              </a:ext>
            </a:extLst>
          </p:cNvPr>
          <p:cNvSpPr txBox="1"/>
          <p:nvPr/>
        </p:nvSpPr>
        <p:spPr>
          <a:xfrm>
            <a:off x="2112991" y="353741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DA1A6"/>
                </a:solidFill>
              </a:rPr>
              <a:t>*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A95826-D859-2B42-9032-42D345D64351}"/>
              </a:ext>
            </a:extLst>
          </p:cNvPr>
          <p:cNvSpPr txBox="1"/>
          <p:nvPr/>
        </p:nvSpPr>
        <p:spPr>
          <a:xfrm>
            <a:off x="3151492" y="337208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DA1A6"/>
                </a:solidFill>
              </a:rPr>
              <a:t>*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816E6DB-B3F2-AA40-9307-EFA23F33588B}"/>
              </a:ext>
            </a:extLst>
          </p:cNvPr>
          <p:cNvSpPr txBox="1"/>
          <p:nvPr/>
        </p:nvSpPr>
        <p:spPr>
          <a:xfrm>
            <a:off x="4186832" y="306487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DA1A6"/>
                </a:solidFill>
              </a:rPr>
              <a:t>*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6765BC8-3713-C548-9CA3-522C4911A39C}"/>
              </a:ext>
            </a:extLst>
          </p:cNvPr>
          <p:cNvSpPr txBox="1"/>
          <p:nvPr/>
        </p:nvSpPr>
        <p:spPr>
          <a:xfrm>
            <a:off x="5219226" y="356154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9DA1A6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415290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r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44649B002DA8488C3C77DA6767867D" ma:contentTypeVersion="10" ma:contentTypeDescription="Create a new document." ma:contentTypeScope="" ma:versionID="7b2208e1d1d1428a4fe822b367887337">
  <xsd:schema xmlns:xsd="http://www.w3.org/2001/XMLSchema" xmlns:xs="http://www.w3.org/2001/XMLSchema" xmlns:p="http://schemas.microsoft.com/office/2006/metadata/properties" xmlns:ns3="92791e46-1457-4dfc-934e-570c53ff7524" targetNamespace="http://schemas.microsoft.com/office/2006/metadata/properties" ma:root="true" ma:fieldsID="562fe465cf2b0d1584a2f1618ed8aae9" ns3:_="">
    <xsd:import namespace="92791e46-1457-4dfc-934e-570c53ff752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91e46-1457-4dfc-934e-570c53ff7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A2160C-217D-4287-8BF5-16DE75521C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91e46-1457-4dfc-934e-570c53ff75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E61CFC-C163-4D9C-BA28-566C760B05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4FA1FE-6449-4A30-9CF5-480899F030C0}">
  <ds:schemaRefs>
    <ds:schemaRef ds:uri="http://schemas.openxmlformats.org/package/2006/metadata/core-properties"/>
    <ds:schemaRef ds:uri="92791e46-1457-4dfc-934e-570c53ff7524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2793</TotalTime>
  <Words>834</Words>
  <Application>Microsoft Office PowerPoint</Application>
  <PresentationFormat>On-screen Show (4:3)</PresentationFormat>
  <Paragraphs>102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Divider Page</vt:lpstr>
      <vt:lpstr>Custom Design</vt:lpstr>
      <vt:lpstr>The impact of flash glucose monitoring on glycaemic control as measured by HbA1c: a meta-analysis of clinical trials and real-world observational studies</vt:lpstr>
      <vt:lpstr>Introduction</vt:lpstr>
      <vt:lpstr>FreeStyle Libre™ Flash Glucose Monitoring System</vt:lpstr>
      <vt:lpstr>Study design</vt:lpstr>
      <vt:lpstr>Outcomes</vt:lpstr>
      <vt:lpstr>Participants</vt:lpstr>
      <vt:lpstr>Baseline characteristics</vt:lpstr>
      <vt:lpstr>Change from baseline in HbA1c at 2–4 months</vt:lpstr>
      <vt:lpstr>Longitudinal change in HbA1c</vt:lpstr>
      <vt:lpstr>Limitations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Gleaves</dc:creator>
  <cp:lastModifiedBy>David Owusu</cp:lastModifiedBy>
  <cp:revision>357</cp:revision>
  <dcterms:created xsi:type="dcterms:W3CDTF">2016-11-21T18:43:11Z</dcterms:created>
  <dcterms:modified xsi:type="dcterms:W3CDTF">2020-07-17T13:07:13Z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77868</vt:lpwstr>
  </property>
  <property fmtid="{D5CDD505-2E9C-101B-9397-08002B2CF9AE}" pid="3" name="Offisync_ServerID">
    <vt:lpwstr>0d673023-5242-4d13-a9d7-ca41728b752d</vt:lpwstr>
  </property>
  <property fmtid="{D5CDD505-2E9C-101B-9397-08002B2CF9AE}" pid="4" name="Offisync_UpdateToken">
    <vt:lpwstr>1</vt:lpwstr>
  </property>
  <property fmtid="{D5CDD505-2E9C-101B-9397-08002B2CF9AE}" pid="5" name="Jive_VersionGuid">
    <vt:lpwstr>444bfaab-f890-4d63-ad56-3876fa741993</vt:lpwstr>
  </property>
  <property fmtid="{D5CDD505-2E9C-101B-9397-08002B2CF9AE}" pid="6" name="Offisync_ProviderInitializationData">
    <vt:lpwstr>https://hive.springernature.com</vt:lpwstr>
  </property>
  <property fmtid="{D5CDD505-2E9C-101B-9397-08002B2CF9AE}" pid="7" name="Jive_LatestUserAccountName">
    <vt:lpwstr>raul.martinez@springer.com</vt:lpwstr>
  </property>
  <property fmtid="{D5CDD505-2E9C-101B-9397-08002B2CF9AE}" pid="8" name="Jive_ModifiedButNotPublished">
    <vt:lpwstr>True</vt:lpwstr>
  </property>
  <property fmtid="{D5CDD505-2E9C-101B-9397-08002B2CF9AE}" pid="9" name="ContentTypeId">
    <vt:lpwstr>0x0101008244649B002DA8488C3C77DA6767867D</vt:lpwstr>
  </property>
  <property fmtid="{D5CDD505-2E9C-101B-9397-08002B2CF9AE}" pid="10" name="_MarkAsFinal">
    <vt:bool>true</vt:bool>
  </property>
</Properties>
</file>